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handoutMasterIdLst>
    <p:handoutMasterId r:id="rId86"/>
  </p:handoutMasterIdLst>
  <p:sldIdLst>
    <p:sldId id="304" r:id="rId2"/>
    <p:sldId id="384" r:id="rId3"/>
    <p:sldId id="298" r:id="rId4"/>
    <p:sldId id="327" r:id="rId5"/>
    <p:sldId id="328" r:id="rId6"/>
    <p:sldId id="329" r:id="rId7"/>
    <p:sldId id="303" r:id="rId8"/>
    <p:sldId id="305" r:id="rId9"/>
    <p:sldId id="306" r:id="rId10"/>
    <p:sldId id="307" r:id="rId11"/>
    <p:sldId id="308" r:id="rId12"/>
    <p:sldId id="325" r:id="rId13"/>
    <p:sldId id="310" r:id="rId14"/>
    <p:sldId id="312" r:id="rId15"/>
    <p:sldId id="313" r:id="rId16"/>
    <p:sldId id="314" r:id="rId17"/>
    <p:sldId id="315" r:id="rId18"/>
    <p:sldId id="344" r:id="rId19"/>
    <p:sldId id="345" r:id="rId20"/>
    <p:sldId id="346" r:id="rId21"/>
    <p:sldId id="349" r:id="rId22"/>
    <p:sldId id="350" r:id="rId23"/>
    <p:sldId id="381" r:id="rId24"/>
    <p:sldId id="382" r:id="rId25"/>
    <p:sldId id="368" r:id="rId26"/>
    <p:sldId id="366" r:id="rId27"/>
    <p:sldId id="383" r:id="rId28"/>
    <p:sldId id="364" r:id="rId29"/>
    <p:sldId id="367" r:id="rId30"/>
    <p:sldId id="365" r:id="rId31"/>
    <p:sldId id="371" r:id="rId32"/>
    <p:sldId id="369" r:id="rId33"/>
    <p:sldId id="370" r:id="rId34"/>
    <p:sldId id="372" r:id="rId35"/>
    <p:sldId id="373" r:id="rId36"/>
    <p:sldId id="356" r:id="rId37"/>
    <p:sldId id="358" r:id="rId38"/>
    <p:sldId id="262" r:id="rId39"/>
    <p:sldId id="324" r:id="rId40"/>
    <p:sldId id="263" r:id="rId41"/>
    <p:sldId id="326" r:id="rId42"/>
    <p:sldId id="265" r:id="rId43"/>
    <p:sldId id="264" r:id="rId44"/>
    <p:sldId id="267" r:id="rId45"/>
    <p:sldId id="268" r:id="rId46"/>
    <p:sldId id="269" r:id="rId47"/>
    <p:sldId id="271" r:id="rId48"/>
    <p:sldId id="273" r:id="rId49"/>
    <p:sldId id="316" r:id="rId50"/>
    <p:sldId id="317" r:id="rId51"/>
    <p:sldId id="318" r:id="rId52"/>
    <p:sldId id="319" r:id="rId53"/>
    <p:sldId id="320" r:id="rId54"/>
    <p:sldId id="272" r:id="rId55"/>
    <p:sldId id="321" r:id="rId56"/>
    <p:sldId id="276" r:id="rId57"/>
    <p:sldId id="379" r:id="rId58"/>
    <p:sldId id="375" r:id="rId59"/>
    <p:sldId id="376" r:id="rId60"/>
    <p:sldId id="377" r:id="rId61"/>
    <p:sldId id="378" r:id="rId62"/>
    <p:sldId id="330" r:id="rId63"/>
    <p:sldId id="331" r:id="rId64"/>
    <p:sldId id="332" r:id="rId65"/>
    <p:sldId id="333" r:id="rId66"/>
    <p:sldId id="334" r:id="rId67"/>
    <p:sldId id="338" r:id="rId68"/>
    <p:sldId id="335" r:id="rId69"/>
    <p:sldId id="336" r:id="rId70"/>
    <p:sldId id="380" r:id="rId71"/>
    <p:sldId id="339" r:id="rId72"/>
    <p:sldId id="294" r:id="rId73"/>
    <p:sldId id="281" r:id="rId74"/>
    <p:sldId id="295" r:id="rId75"/>
    <p:sldId id="296" r:id="rId76"/>
    <p:sldId id="285" r:id="rId77"/>
    <p:sldId id="286" r:id="rId78"/>
    <p:sldId id="297" r:id="rId79"/>
    <p:sldId id="287" r:id="rId80"/>
    <p:sldId id="288" r:id="rId81"/>
    <p:sldId id="290" r:id="rId82"/>
    <p:sldId id="291" r:id="rId83"/>
    <p:sldId id="29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9037" autoAdjust="0"/>
    <p:restoredTop sz="94660"/>
  </p:normalViewPr>
  <p:slideViewPr>
    <p:cSldViewPr snapToGrid="0">
      <p:cViewPr varScale="1">
        <p:scale>
          <a:sx n="105" d="100"/>
          <a:sy n="105" d="100"/>
        </p:scale>
        <p:origin x="52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295675-62FD-7840-BF43-B5B41F2E31DD}" type="datetimeFigureOut">
              <a:rPr lang="en-US" smtClean="0"/>
              <a:t>1/28/2019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009C68-A910-EB4C-AF7A-713A77075FB2}" type="slidenum">
              <a:rPr lang="en-US" smtClean="0"/>
              <a:t>‹#›</a:t>
            </a:fld>
            <a:endParaRPr lang="en-US"/>
          </a:p>
        </p:txBody>
      </p:sp>
    </p:spTree>
    <p:extLst>
      <p:ext uri="{BB962C8B-B14F-4D97-AF65-F5344CB8AC3E}">
        <p14:creationId xmlns:p14="http://schemas.microsoft.com/office/powerpoint/2010/main" val="42263812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1168E-18E8-4F71-9ACF-E5414AC2ABF4}" type="datetimeFigureOut">
              <a:rPr lang="en-US" smtClean="0"/>
              <a:t>1/28/2019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F36EBF-3D61-44C7-9D06-D500719AA503}" type="slidenum">
              <a:rPr lang="en-US" smtClean="0"/>
              <a:t>‹#›</a:t>
            </a:fld>
            <a:endParaRPr lang="en-US"/>
          </a:p>
        </p:txBody>
      </p:sp>
    </p:spTree>
    <p:extLst>
      <p:ext uri="{BB962C8B-B14F-4D97-AF65-F5344CB8AC3E}">
        <p14:creationId xmlns:p14="http://schemas.microsoft.com/office/powerpoint/2010/main" val="26664522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B5BBAF-8DD8-A943-8380-804E08AB57CD}" type="slidenum">
              <a:rPr lang="en-US" smtClean="0"/>
              <a:t>3</a:t>
            </a:fld>
            <a:endParaRPr lang="en-US"/>
          </a:p>
        </p:txBody>
      </p:sp>
    </p:spTree>
    <p:extLst>
      <p:ext uri="{BB962C8B-B14F-4D97-AF65-F5344CB8AC3E}">
        <p14:creationId xmlns:p14="http://schemas.microsoft.com/office/powerpoint/2010/main" val="87222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C559EDC8-4507-40F1-9011-F96AF80E04DF}" type="slidenum">
              <a:rPr lang="en-US" altLang="en-US" sz="1200"/>
              <a:pPr/>
              <a:t>13</a:t>
            </a:fld>
            <a:endParaRPr lang="en-US" alt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683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DA39684C-5971-479C-8FDB-425D2E9FC226}" type="slidenum">
              <a:rPr lang="en-US" altLang="en-US" sz="1200"/>
              <a:pPr/>
              <a:t>14</a:t>
            </a:fld>
            <a:endParaRPr lang="en-US" alt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15497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E1414DC6-92F1-4091-BF3C-9685EFAB9B0B}" type="slidenum">
              <a:rPr lang="en-US" altLang="en-US" sz="1200"/>
              <a:pPr/>
              <a:t>15</a:t>
            </a:fld>
            <a:endParaRPr lang="en-US" alt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03918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E22A8E2F-5C56-4A27-BB15-D9CF5007D512}" type="slidenum">
              <a:rPr lang="en-US" altLang="en-US" sz="1200"/>
              <a:pPr/>
              <a:t>16</a:t>
            </a:fld>
            <a:endParaRPr lang="en-US" alt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05812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F8859CD4-BA89-4666-9B9C-481C00F82F7A}" type="slidenum">
              <a:rPr lang="en-US" altLang="en-US" sz="1200"/>
              <a:pPr/>
              <a:t>17</a:t>
            </a:fld>
            <a:endParaRPr lang="en-US" alt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8701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2A98D1-3534-4696-8F2B-E7C8CE374236}" type="slidenum">
              <a:rPr lang="en-US" altLang="en-US"/>
              <a:pPr/>
              <a:t>26</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66911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96263-AD24-40D5-9D78-81DD6F4E608B}" type="slidenum">
              <a:rPr lang="en-US" altLang="en-US"/>
              <a:pPr/>
              <a:t>28</a:t>
            </a:fld>
            <a:endParaRPr lang="en-US" altLang="en-US"/>
          </a:p>
        </p:txBody>
      </p:sp>
      <p:sp>
        <p:nvSpPr>
          <p:cNvPr id="31746"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440933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F8EB57-45BE-4A81-B2BA-322857ACC6F2}" type="slidenum">
              <a:rPr lang="en-US" altLang="en-US"/>
              <a:pPr/>
              <a:t>29</a:t>
            </a:fld>
            <a:endParaRPr lang="en-US" altLang="en-US"/>
          </a:p>
        </p:txBody>
      </p:sp>
      <p:sp>
        <p:nvSpPr>
          <p:cNvPr id="19251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2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9782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1E97758-64D4-4DE8-84DD-D42880858E08}" type="slidenum">
              <a:rPr lang="en-US" altLang="en-US"/>
              <a:pPr/>
              <a:t>30</a:t>
            </a:fld>
            <a:endParaRPr lang="en-US" altLang="en-US"/>
          </a:p>
        </p:txBody>
      </p:sp>
      <p:sp>
        <p:nvSpPr>
          <p:cNvPr id="141314" name="Slide Image Placeholder 1"/>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1315"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413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r" eaLnBrk="1" hangingPunct="1"/>
            <a:fld id="{3C5FB7DC-F0CA-49F3-8165-63F76DA998F8}" type="slidenum">
              <a:rPr lang="en-US" altLang="en-US" sz="1200">
                <a:latin typeface="Calibri" panose="020F0502020204030204" pitchFamily="34" charset="0"/>
                <a:cs typeface="Arial" panose="020B0604020202020204" pitchFamily="34" charset="0"/>
              </a:rPr>
              <a:pPr algn="r" eaLnBrk="1" hangingPunct="1"/>
              <a:t>30</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6807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EC60FC-FD78-46CF-B508-AF361E98C0A0}"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extLst>
      <p:ext uri="{BB962C8B-B14F-4D97-AF65-F5344CB8AC3E}">
        <p14:creationId xmlns:p14="http://schemas.microsoft.com/office/powerpoint/2010/main" val="128027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2898196D-9BD9-43EB-A5F2-A7606602876E}" type="slidenum">
              <a:rPr lang="en-US" altLang="en-US" sz="1200"/>
              <a:pPr/>
              <a:t>4</a:t>
            </a:fld>
            <a:endParaRPr lang="en-US" alt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681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0CD5FA-987D-4CBA-AB73-199A73DF406D}"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3663856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E33355-B240-492D-B400-84423D935819}"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extLst>
      <p:ext uri="{BB962C8B-B14F-4D97-AF65-F5344CB8AC3E}">
        <p14:creationId xmlns:p14="http://schemas.microsoft.com/office/powerpoint/2010/main" val="2916555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92897E6E-150A-4179-B447-C9FD37C1E596}" type="slidenum">
              <a:rPr lang="en-US" altLang="en-US" sz="1200">
                <a:solidFill>
                  <a:prstClr val="black"/>
                </a:solidFill>
              </a:rPr>
              <a:pPr/>
              <a:t>38</a:t>
            </a:fld>
            <a:endParaRPr lang="en-US" altLang="en-US" sz="120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726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1A5E1CFA-A0A1-44C6-B660-091C4E1A612F}" type="slidenum">
              <a:rPr lang="en-US" altLang="en-US" sz="1200">
                <a:solidFill>
                  <a:prstClr val="black"/>
                </a:solidFill>
              </a:rPr>
              <a:pPr/>
              <a:t>40</a:t>
            </a:fld>
            <a:endParaRPr lang="en-US" altLang="en-US" sz="1200">
              <a:solidFill>
                <a:prstClr val="black"/>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28480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CCAB4797-4A8F-4F57-B95A-BCE0B1038D92}" type="slidenum">
              <a:rPr lang="en-US" altLang="en-US" sz="1200">
                <a:solidFill>
                  <a:prstClr val="black"/>
                </a:solidFill>
              </a:rPr>
              <a:pPr/>
              <a:t>42</a:t>
            </a:fld>
            <a:endParaRPr lang="en-US" altLang="en-US" sz="1200">
              <a:solidFill>
                <a:prstClr val="black"/>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899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E4DE3BED-BD14-4B30-8937-527B91546C4D}" type="slidenum">
              <a:rPr lang="en-US" altLang="en-US" sz="1200">
                <a:solidFill>
                  <a:prstClr val="black"/>
                </a:solidFill>
              </a:rPr>
              <a:pPr/>
              <a:t>43</a:t>
            </a:fld>
            <a:endParaRPr lang="en-US" altLang="en-US" sz="1200">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8801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DF879410-AA7E-4CEE-9CDA-512603C36A2C}" type="slidenum">
              <a:rPr lang="en-US" altLang="en-US" sz="1200">
                <a:solidFill>
                  <a:prstClr val="black"/>
                </a:solidFill>
              </a:rPr>
              <a:pPr/>
              <a:t>45</a:t>
            </a:fld>
            <a:endParaRPr lang="en-US" altLang="en-US" sz="1200">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1530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7C589C88-7B12-43D8-A65F-22C522EE2285}" type="slidenum">
              <a:rPr lang="en-US" altLang="en-US" sz="1200">
                <a:solidFill>
                  <a:prstClr val="black"/>
                </a:solidFill>
              </a:rPr>
              <a:pPr/>
              <a:t>47</a:t>
            </a:fld>
            <a:endParaRPr lang="en-US" alt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3876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DA22107A-CDA0-4F07-98A5-184D7041E56B}" type="slidenum">
              <a:rPr lang="en-US" altLang="en-US" sz="1200">
                <a:solidFill>
                  <a:prstClr val="black"/>
                </a:solidFill>
              </a:rPr>
              <a:pPr/>
              <a:t>48</a:t>
            </a:fld>
            <a:endParaRPr lang="en-US" altLang="en-US" sz="1200">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15743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36EBF-3D61-44C7-9D06-D500719AA503}" type="slidenum">
              <a:rPr lang="en-US" smtClean="0"/>
              <a:t>69</a:t>
            </a:fld>
            <a:endParaRPr lang="en-US"/>
          </a:p>
        </p:txBody>
      </p:sp>
    </p:spTree>
    <p:extLst>
      <p:ext uri="{BB962C8B-B14F-4D97-AF65-F5344CB8AC3E}">
        <p14:creationId xmlns:p14="http://schemas.microsoft.com/office/powerpoint/2010/main" val="177997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92F5C9C2-9092-4720-B4B8-7D1147342827}" type="slidenum">
              <a:rPr lang="en-US" altLang="en-US" sz="1200"/>
              <a:pPr/>
              <a:t>5</a:t>
            </a:fld>
            <a:endParaRPr lang="en-US" alt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25830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391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A385BF26-0C4F-4E9A-867D-EFCF87C1F4D8}" type="slidenum">
              <a:rPr lang="en-US" altLang="en-US" sz="1200"/>
              <a:pPr/>
              <a:t>6</a:t>
            </a:fld>
            <a:endParaRPr lang="en-US" alt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9617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1B4FA2B9-B176-45D5-A2B6-FB2E9967AA7F}" type="slidenum">
              <a:rPr lang="en-US" altLang="en-US" sz="1200"/>
              <a:pPr/>
              <a:t>7</a:t>
            </a:fld>
            <a:endParaRPr lang="en-US" alt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0928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FC14D0E7-6772-4421-AB34-477DE92DAC31}" type="slidenum">
              <a:rPr lang="en-US" altLang="en-US" sz="1200"/>
              <a:pPr/>
              <a:t>8</a:t>
            </a:fld>
            <a:endParaRPr lang="en-US" alt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066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99246670-9108-436B-AE07-4443947734CD}" type="slidenum">
              <a:rPr lang="en-US" altLang="en-US" sz="1200"/>
              <a:pPr/>
              <a:t>9</a:t>
            </a:fld>
            <a:endParaRPr lang="en-US" alt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5271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20A84AF3-403F-4E15-AC18-B3512533DE06}" type="slidenum">
              <a:rPr lang="en-US" altLang="en-US" sz="1200"/>
              <a:pPr/>
              <a:t>10</a:t>
            </a:fld>
            <a:endParaRPr lang="en-US" alt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22310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03947FB8-D7B1-4563-8C8D-A7FA78F135B0}" type="slidenum">
              <a:rPr lang="en-US" altLang="en-US" sz="1200"/>
              <a:pPr/>
              <a:t>11</a:t>
            </a:fld>
            <a:endParaRPr lang="en-US" alt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42925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4555697-2A23-AE45-9F0B-7472BD75CEE7}"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46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21BAA9-F601-C344-BF61-C23309B3CC33}"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spTree>
    <p:extLst>
      <p:ext uri="{BB962C8B-B14F-4D97-AF65-F5344CB8AC3E}">
        <p14:creationId xmlns:p14="http://schemas.microsoft.com/office/powerpoint/2010/main" val="186623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A71E-C324-5648-8072-F1663B0BE8DB}"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4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90133" y="1981200"/>
            <a:ext cx="45042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4504267" cy="4114800"/>
          </a:xfrm>
        </p:spPr>
        <p:txBody>
          <a:bodyPr/>
          <a:lstStyle/>
          <a:p>
            <a:endParaRPr lang="en-US"/>
          </a:p>
        </p:txBody>
      </p:sp>
    </p:spTree>
    <p:extLst>
      <p:ext uri="{BB962C8B-B14F-4D97-AF65-F5344CB8AC3E}">
        <p14:creationId xmlns:p14="http://schemas.microsoft.com/office/powerpoint/2010/main" val="41539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6338D1-A4D3-524B-8496-D0592EE34D96}"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spTree>
    <p:extLst>
      <p:ext uri="{BB962C8B-B14F-4D97-AF65-F5344CB8AC3E}">
        <p14:creationId xmlns:p14="http://schemas.microsoft.com/office/powerpoint/2010/main" val="128878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3535C-82E9-764E-9412-A7EA957707F7}"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00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380C4B-9731-FE4E-8D48-F4B0F218DE71}"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spTree>
    <p:extLst>
      <p:ext uri="{BB962C8B-B14F-4D97-AF65-F5344CB8AC3E}">
        <p14:creationId xmlns:p14="http://schemas.microsoft.com/office/powerpoint/2010/main" val="3608378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487D1A-3444-6145-9FBE-8CCE51FAB2CC}"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2E2B21">
                  <a:lumMod val="90000"/>
                  <a:lumOff val="10000"/>
                </a:srgbClr>
              </a:solidFill>
            </a:endParaRPr>
          </a:p>
        </p:txBody>
      </p:sp>
      <p:sp>
        <p:nvSpPr>
          <p:cNvPr id="9" name="Slide Number Placeholder 8"/>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spTree>
    <p:extLst>
      <p:ext uri="{BB962C8B-B14F-4D97-AF65-F5344CB8AC3E}">
        <p14:creationId xmlns:p14="http://schemas.microsoft.com/office/powerpoint/2010/main" val="273867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603782-F6D8-7B42-B576-CB6B6525E61E}"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spTree>
    <p:extLst>
      <p:ext uri="{BB962C8B-B14F-4D97-AF65-F5344CB8AC3E}">
        <p14:creationId xmlns:p14="http://schemas.microsoft.com/office/powerpoint/2010/main" val="203836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B3B2B-3BE2-8D46-B520-9E641E74603A}"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spTree>
    <p:extLst>
      <p:ext uri="{BB962C8B-B14F-4D97-AF65-F5344CB8AC3E}">
        <p14:creationId xmlns:p14="http://schemas.microsoft.com/office/powerpoint/2010/main" val="4223559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54EE26-A358-734E-A37F-0DEC85B20A03}"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spTree>
    <p:extLst>
      <p:ext uri="{BB962C8B-B14F-4D97-AF65-F5344CB8AC3E}">
        <p14:creationId xmlns:p14="http://schemas.microsoft.com/office/powerpoint/2010/main" val="144391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71654-5AF6-9340-B482-FB39A237FC29}"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a:t>
            </a:fld>
            <a:endParaRPr lang="en-US">
              <a:solidFill>
                <a:srgbClr val="2E2B21">
                  <a:lumMod val="90000"/>
                  <a:lumOff val="10000"/>
                </a:srgbClr>
              </a:solidFill>
            </a:endParaRPr>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99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457200"/>
            <a:fld id="{CA85C997-CFCA-3848-8DF2-0A9498884CB6}" type="datetime1">
              <a:rPr lang="en-US" smtClean="0">
                <a:solidFill>
                  <a:srgbClr val="2E2B21">
                    <a:lumMod val="90000"/>
                    <a:lumOff val="10000"/>
                  </a:srgbClr>
                </a:solidFill>
              </a:rPr>
              <a:t>1/28/2019</a:t>
            </a:fld>
            <a:endParaRPr lang="en-US">
              <a:solidFill>
                <a:srgbClr val="2E2B21">
                  <a:lumMod val="90000"/>
                  <a:lumOff val="10000"/>
                </a:srgb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defTabSz="457200"/>
            <a:endParaRPr lang="en-US">
              <a:solidFill>
                <a:srgbClr val="2E2B21">
                  <a:lumMod val="90000"/>
                  <a:lumOff val="10000"/>
                </a:srgb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457200"/>
            <a:fld id="{E1743F3A-640E-8042-8570-41B8571AE115}" type="slidenum">
              <a:rPr lang="en-US" smtClean="0">
                <a:solidFill>
                  <a:srgbClr val="2E2B21">
                    <a:lumMod val="90000"/>
                    <a:lumOff val="10000"/>
                  </a:srgbClr>
                </a:solidFill>
              </a:rPr>
              <a:pPr defTabSz="457200"/>
              <a:t>‹#›</a:t>
            </a:fld>
            <a:endParaRPr lang="en-US">
              <a:solidFill>
                <a:srgbClr val="2E2B21">
                  <a:lumMod val="90000"/>
                  <a:lumOff val="10000"/>
                </a:srgb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1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wmf"/><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txBox="1">
            <a:spLocks noChangeArrowheads="1"/>
          </p:cNvSpPr>
          <p:nvPr/>
        </p:nvSpPr>
        <p:spPr bwMode="auto">
          <a:xfrm>
            <a:off x="901875" y="1240077"/>
            <a:ext cx="10584492" cy="4647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50000"/>
              </a:lnSpc>
              <a:spcBef>
                <a:spcPct val="20000"/>
              </a:spcBef>
            </a:pPr>
            <a:endParaRPr lang="en-US" altLang="en-US" sz="1800" dirty="0">
              <a:cs typeface="Arial" panose="020B0604020202020204" pitchFamily="34" charset="0"/>
            </a:endParaRPr>
          </a:p>
          <a:p>
            <a:pPr algn="just" eaLnBrk="1" hangingPunct="1">
              <a:lnSpc>
                <a:spcPct val="150000"/>
              </a:lnSpc>
              <a:spcBef>
                <a:spcPct val="20000"/>
              </a:spcBef>
              <a:buFontTx/>
              <a:buChar char="•"/>
            </a:pPr>
            <a:r>
              <a:rPr lang="en-US" altLang="en-US" sz="2400" dirty="0" smtClean="0">
                <a:cs typeface="Arial" panose="020B0604020202020204" pitchFamily="34" charset="0"/>
              </a:rPr>
              <a:t>While </a:t>
            </a:r>
            <a:r>
              <a:rPr lang="en-US" altLang="en-US" sz="2400" b="1" dirty="0" smtClean="0">
                <a:solidFill>
                  <a:srgbClr val="FF0000"/>
                </a:solidFill>
                <a:cs typeface="Arial" panose="020B0604020202020204" pitchFamily="34" charset="0"/>
              </a:rPr>
              <a:t>double-stranded DNAs </a:t>
            </a:r>
            <a:r>
              <a:rPr lang="en-US" altLang="en-US" sz="2400" dirty="0" smtClean="0">
                <a:cs typeface="Arial" panose="020B0604020202020204" pitchFamily="34" charset="0"/>
              </a:rPr>
              <a:t>adopt an extended rod-like conformation, </a:t>
            </a:r>
            <a:r>
              <a:rPr lang="en-US" altLang="en-US" sz="2400" b="1" dirty="0" smtClean="0">
                <a:solidFill>
                  <a:srgbClr val="FF0000"/>
                </a:solidFill>
                <a:cs typeface="Arial" panose="020B0604020202020204" pitchFamily="34" charset="0"/>
              </a:rPr>
              <a:t>single-stranded DNAs and RNAs </a:t>
            </a:r>
            <a:r>
              <a:rPr lang="en-US" altLang="en-US" sz="2400" dirty="0" smtClean="0">
                <a:cs typeface="Arial" panose="020B0604020202020204" pitchFamily="34" charset="0"/>
              </a:rPr>
              <a:t>often self-base-pair into complicated secondary structures.  </a:t>
            </a:r>
            <a:endParaRPr lang="en-US" altLang="en-US" sz="2400" dirty="0">
              <a:cs typeface="Arial" panose="020B0604020202020204" pitchFamily="34" charset="0"/>
            </a:endParaRPr>
          </a:p>
          <a:p>
            <a:pPr algn="just" eaLnBrk="1" hangingPunct="1">
              <a:lnSpc>
                <a:spcPct val="150000"/>
              </a:lnSpc>
              <a:spcBef>
                <a:spcPct val="20000"/>
              </a:spcBef>
              <a:buFontTx/>
              <a:buChar char="•"/>
            </a:pPr>
            <a:r>
              <a:rPr lang="en-US" altLang="en-US" sz="2400" dirty="0">
                <a:cs typeface="Arial" panose="020B0604020202020204" pitchFamily="34" charset="0"/>
              </a:rPr>
              <a:t>As such, they migrate in gels un-predictive of their molecular weights, unless denaturants are added to resolve their correct size</a:t>
            </a:r>
            <a:r>
              <a:rPr lang="en-US" altLang="en-US" sz="2400" dirty="0" smtClean="0">
                <a:cs typeface="Arial" panose="020B0604020202020204" pitchFamily="34" charset="0"/>
              </a:rPr>
              <a:t>.</a:t>
            </a:r>
          </a:p>
          <a:p>
            <a:pPr algn="just">
              <a:lnSpc>
                <a:spcPct val="150000"/>
              </a:lnSpc>
              <a:spcBef>
                <a:spcPct val="20000"/>
              </a:spcBef>
              <a:buFontTx/>
              <a:buChar char="•"/>
            </a:pPr>
            <a:r>
              <a:rPr lang="en-US" altLang="en-US" sz="2400" dirty="0" smtClean="0">
                <a:cs typeface="Arial" panose="020B0604020202020204" pitchFamily="34" charset="0"/>
              </a:rPr>
              <a:t> </a:t>
            </a:r>
            <a:r>
              <a:rPr lang="en-US" altLang="en-US" sz="2400" i="1" dirty="0" smtClean="0">
                <a:cs typeface="Arial" panose="020B0604020202020204" pitchFamily="34" charset="0"/>
              </a:rPr>
              <a:t>so </a:t>
            </a:r>
            <a:r>
              <a:rPr lang="en-US" altLang="en-US" sz="2400" b="1" dirty="0" smtClean="0">
                <a:solidFill>
                  <a:srgbClr val="FF0000"/>
                </a:solidFill>
                <a:cs typeface="Arial" panose="020B0604020202020204" pitchFamily="34" charset="0"/>
              </a:rPr>
              <a:t>Denaturation of DNA or RNA molecules</a:t>
            </a:r>
            <a:r>
              <a:rPr lang="en-US" altLang="en-US" sz="2400" dirty="0" smtClean="0">
                <a:cs typeface="Arial" panose="020B0604020202020204" pitchFamily="34" charset="0"/>
              </a:rPr>
              <a:t>  </a:t>
            </a:r>
            <a:r>
              <a:rPr lang="en-US" altLang="en-US" sz="2400" dirty="0">
                <a:cs typeface="Arial" panose="020B0604020202020204" pitchFamily="34" charset="0"/>
              </a:rPr>
              <a:t>is a required step prior to resolution of DNA (or RNA) on the gel of choice</a:t>
            </a:r>
            <a:r>
              <a:rPr lang="en-US" altLang="en-US" sz="2400" dirty="0" smtClean="0">
                <a:cs typeface="Arial" panose="020B0604020202020204" pitchFamily="34" charset="0"/>
              </a:rPr>
              <a:t> </a:t>
            </a:r>
          </a:p>
          <a:p>
            <a:pPr algn="just" eaLnBrk="1" hangingPunct="1">
              <a:lnSpc>
                <a:spcPct val="150000"/>
              </a:lnSpc>
              <a:spcBef>
                <a:spcPct val="20000"/>
              </a:spcBef>
              <a:buFontTx/>
              <a:buChar char="•"/>
            </a:pPr>
            <a:endParaRPr lang="en-US" altLang="en-US" sz="2400" dirty="0">
              <a:cs typeface="Arial" panose="020B0604020202020204" pitchFamily="34" charset="0"/>
            </a:endParaRPr>
          </a:p>
          <a:p>
            <a:pPr marL="0" indent="0" algn="just" eaLnBrk="1" hangingPunct="1">
              <a:lnSpc>
                <a:spcPct val="150000"/>
              </a:lnSpc>
              <a:spcBef>
                <a:spcPct val="20000"/>
              </a:spcBef>
            </a:pPr>
            <a:endParaRPr lang="en-US" altLang="en-US" sz="2400" dirty="0">
              <a:cs typeface="Arial" panose="020B0604020202020204" pitchFamily="34" charset="0"/>
            </a:endParaRPr>
          </a:p>
          <a:p>
            <a:pPr algn="just" eaLnBrk="1" hangingPunct="1">
              <a:lnSpc>
                <a:spcPct val="90000"/>
              </a:lnSpc>
              <a:spcBef>
                <a:spcPct val="20000"/>
              </a:spcBef>
              <a:buFontTx/>
              <a:buChar char="•"/>
            </a:pPr>
            <a:endParaRPr lang="en-US" altLang="en-US" sz="2100" dirty="0">
              <a:latin typeface="Helvetica"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a:t>
            </a:fld>
            <a:endParaRPr lang="en-US">
              <a:solidFill>
                <a:srgbClr val="2E2B21">
                  <a:lumMod val="90000"/>
                  <a:lumOff val="10000"/>
                </a:srgbClr>
              </a:solidFill>
            </a:endParaRPr>
          </a:p>
        </p:txBody>
      </p:sp>
      <p:sp>
        <p:nvSpPr>
          <p:cNvPr id="4" name="Rectangle 3"/>
          <p:cNvSpPr/>
          <p:nvPr/>
        </p:nvSpPr>
        <p:spPr>
          <a:xfrm>
            <a:off x="1926304" y="1009244"/>
            <a:ext cx="8911029" cy="461665"/>
          </a:xfrm>
          <a:prstGeom prst="rect">
            <a:avLst/>
          </a:prstGeom>
        </p:spPr>
        <p:txBody>
          <a:bodyPr wrap="none">
            <a:spAutoFit/>
          </a:bodyPr>
          <a:lstStyle/>
          <a:p>
            <a:r>
              <a:rPr lang="en-US" altLang="en-US" sz="2400" b="1" dirty="0" smtClean="0">
                <a:solidFill>
                  <a:srgbClr val="FF0000"/>
                </a:solidFill>
                <a:latin typeface="Arial" panose="020B0604020202020204" pitchFamily="34" charset="0"/>
                <a:cs typeface="Arial" panose="020B0604020202020204" pitchFamily="34" charset="0"/>
              </a:rPr>
              <a:t>Properties of DNA and RNA molecules for gel  </a:t>
            </a:r>
            <a:r>
              <a:rPr lang="en-US" altLang="en-US" sz="2400" b="1" dirty="0">
                <a:solidFill>
                  <a:srgbClr val="FF0000"/>
                </a:solidFill>
                <a:latin typeface="Arial" panose="020B0604020202020204" pitchFamily="34" charset="0"/>
                <a:cs typeface="Arial" panose="020B0604020202020204" pitchFamily="34" charset="0"/>
              </a:rPr>
              <a:t>f</a:t>
            </a:r>
            <a:r>
              <a:rPr lang="en-US" altLang="en-US" sz="2400" b="1" dirty="0" smtClean="0">
                <a:solidFill>
                  <a:srgbClr val="FF0000"/>
                </a:solidFill>
                <a:latin typeface="Arial" panose="020B0604020202020204" pitchFamily="34" charset="0"/>
                <a:cs typeface="Arial" panose="020B0604020202020204" pitchFamily="34" charset="0"/>
              </a:rPr>
              <a:t>ractioning   </a:t>
            </a:r>
            <a:endParaRPr lang="en-US" sz="2400" dirty="0">
              <a:solidFill>
                <a:srgbClr val="FF0000"/>
              </a:solidFill>
            </a:endParaRPr>
          </a:p>
        </p:txBody>
      </p:sp>
    </p:spTree>
    <p:extLst>
      <p:ext uri="{BB962C8B-B14F-4D97-AF65-F5344CB8AC3E}">
        <p14:creationId xmlns:p14="http://schemas.microsoft.com/office/powerpoint/2010/main" val="739517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24" y="844704"/>
            <a:ext cx="4678462" cy="3445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063124" y="844704"/>
            <a:ext cx="4774209" cy="3587786"/>
          </a:xfrm>
          <a:prstGeom prst="rect">
            <a:avLst/>
          </a:prstGeom>
        </p:spPr>
      </p:pic>
      <p:sp>
        <p:nvSpPr>
          <p:cNvPr id="3" name="Slide Number Placeholder 2"/>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10</a:t>
            </a:fld>
            <a:endParaRPr lang="en-US">
              <a:solidFill>
                <a:srgbClr val="2E2B21">
                  <a:lumMod val="90000"/>
                  <a:lumOff val="10000"/>
                </a:srgbClr>
              </a:solidFill>
            </a:endParaRPr>
          </a:p>
        </p:txBody>
      </p:sp>
      <p:sp>
        <p:nvSpPr>
          <p:cNvPr id="7" name="Rectangle 6"/>
          <p:cNvSpPr/>
          <p:nvPr/>
        </p:nvSpPr>
        <p:spPr>
          <a:xfrm>
            <a:off x="3705474" y="249351"/>
            <a:ext cx="4609595" cy="461665"/>
          </a:xfrm>
          <a:prstGeom prst="rect">
            <a:avLst/>
          </a:prstGeom>
        </p:spPr>
        <p:txBody>
          <a:bodyPr wrap="none">
            <a:spAutoFit/>
          </a:bodyPr>
          <a:lstStyle/>
          <a:p>
            <a:r>
              <a:rPr lang="en-US" sz="2400" b="1" dirty="0" smtClean="0">
                <a:solidFill>
                  <a:srgbClr val="FF0000"/>
                </a:solidFill>
                <a:latin typeface="Arial" panose="020B0604020202020204" pitchFamily="34" charset="0"/>
                <a:cs typeface="Arial" panose="020B0604020202020204" pitchFamily="34" charset="0"/>
              </a:rPr>
              <a:t>Visualization of DNA with EtBr</a:t>
            </a:r>
            <a:endParaRPr lang="en-US" dirty="0"/>
          </a:p>
        </p:txBody>
      </p:sp>
      <p:sp>
        <p:nvSpPr>
          <p:cNvPr id="5" name="Rectangle 4"/>
          <p:cNvSpPr/>
          <p:nvPr/>
        </p:nvSpPr>
        <p:spPr>
          <a:xfrm>
            <a:off x="873543" y="4616384"/>
            <a:ext cx="9265085" cy="1846659"/>
          </a:xfrm>
          <a:prstGeom prst="rect">
            <a:avLst/>
          </a:prstGeom>
        </p:spPr>
        <p:txBody>
          <a:bodyPr wrap="square">
            <a:spAutoFit/>
          </a:bodyPr>
          <a:lstStyle/>
          <a:p>
            <a:pPr>
              <a:buFont typeface="Wingdings" panose="05000000000000000000" pitchFamily="2" charset="2"/>
              <a:buChar char="Ø"/>
            </a:pPr>
            <a:r>
              <a:rPr lang="en-US" altLang="en-US" dirty="0" smtClean="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Gels are prepared with EtBr prior the migration of DNA/RNA samples. </a:t>
            </a:r>
          </a:p>
          <a:p>
            <a:pPr>
              <a:buFont typeface="Wingdings" panose="05000000000000000000" pitchFamily="2" charset="2"/>
              <a:buChar char="Ø"/>
            </a:pPr>
            <a:endParaRPr lang="en-US" altLang="en-US"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en-US" dirty="0" smtClean="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After Gel electrophoresis </a:t>
            </a:r>
            <a:r>
              <a:rPr lang="en-US" altLang="en-US" sz="2400" b="1" dirty="0" smtClean="0">
                <a:latin typeface="Arial" panose="020B0604020202020204" pitchFamily="34" charset="0"/>
                <a:cs typeface="Arial" panose="020B0604020202020204" pitchFamily="34" charset="0"/>
              </a:rPr>
              <a:t>(A)</a:t>
            </a:r>
            <a:r>
              <a:rPr lang="en-US" altLang="en-US" sz="2400" dirty="0" smtClean="0">
                <a:latin typeface="Arial" panose="020B0604020202020204" pitchFamily="34" charset="0"/>
                <a:cs typeface="Arial" panose="020B0604020202020204" pitchFamily="34" charset="0"/>
              </a:rPr>
              <a:t> fragments </a:t>
            </a:r>
            <a:r>
              <a:rPr lang="en-US" altLang="en-US" sz="2400" dirty="0">
                <a:latin typeface="Arial" panose="020B0604020202020204" pitchFamily="34" charset="0"/>
                <a:cs typeface="Arial" panose="020B0604020202020204" pitchFamily="34" charset="0"/>
              </a:rPr>
              <a:t>of DNA/RNA can be directly visualized  </a:t>
            </a:r>
            <a:r>
              <a:rPr lang="en-US" altLang="en-US" sz="2400" dirty="0" smtClean="0">
                <a:latin typeface="Arial" panose="020B0604020202020204" pitchFamily="34" charset="0"/>
                <a:cs typeface="Arial" panose="020B0604020202020204" pitchFamily="34" charset="0"/>
              </a:rPr>
              <a:t>under UV light </a:t>
            </a: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(B) </a:t>
            </a:r>
            <a:r>
              <a:rPr lang="en-US" altLang="en-US" sz="2400" dirty="0" smtClean="0">
                <a:latin typeface="Arial" panose="020B0604020202020204" pitchFamily="34" charset="0"/>
                <a:cs typeface="Arial" panose="020B0604020202020204" pitchFamily="34" charset="0"/>
              </a:rPr>
              <a:t>and</a:t>
            </a:r>
            <a:r>
              <a:rPr lang="en-US" altLang="en-US" sz="2400" b="1" dirty="0" smtClean="0">
                <a:latin typeface="Arial" panose="020B0604020202020204" pitchFamily="34" charset="0"/>
                <a:cs typeface="Arial" panose="020B0604020202020204" pitchFamily="34" charset="0"/>
              </a:rPr>
              <a:t> (C)  </a:t>
            </a:r>
            <a:endParaRPr lang="en-US" altLang="en-US" sz="2400" b="1" dirty="0">
              <a:latin typeface="Arial" panose="020B0604020202020204" pitchFamily="34" charset="0"/>
              <a:cs typeface="Arial" panose="020B0604020202020204" pitchFamily="34" charset="0"/>
            </a:endParaRPr>
          </a:p>
        </p:txBody>
      </p:sp>
      <p:sp>
        <p:nvSpPr>
          <p:cNvPr id="6" name="Rectangle 5"/>
          <p:cNvSpPr/>
          <p:nvPr/>
        </p:nvSpPr>
        <p:spPr>
          <a:xfrm>
            <a:off x="1033372" y="1503216"/>
            <a:ext cx="505267" cy="369332"/>
          </a:xfrm>
          <a:prstGeom prst="rect">
            <a:avLst/>
          </a:prstGeom>
        </p:spPr>
        <p:txBody>
          <a:bodyPr wrap="none">
            <a:spAutoFit/>
          </a:bodyPr>
          <a:lstStyle/>
          <a:p>
            <a:r>
              <a:rPr lang="en-US" altLang="en-US" b="1" dirty="0">
                <a:latin typeface="Arial" panose="020B0604020202020204" pitchFamily="34" charset="0"/>
                <a:cs typeface="Arial" panose="020B0604020202020204" pitchFamily="34" charset="0"/>
              </a:rPr>
              <a:t>(A)</a:t>
            </a:r>
            <a:endParaRPr lang="en-US" dirty="0"/>
          </a:p>
        </p:txBody>
      </p:sp>
      <p:sp>
        <p:nvSpPr>
          <p:cNvPr id="8" name="Rectangle 7"/>
          <p:cNvSpPr/>
          <p:nvPr/>
        </p:nvSpPr>
        <p:spPr>
          <a:xfrm>
            <a:off x="3869772" y="1503216"/>
            <a:ext cx="569387" cy="369332"/>
          </a:xfrm>
          <a:prstGeom prst="rect">
            <a:avLst/>
          </a:prstGeom>
        </p:spPr>
        <p:txBody>
          <a:bodyPr wrap="none">
            <a:spAutoFit/>
          </a:bodyPr>
          <a:lstStyle/>
          <a:p>
            <a:r>
              <a:rPr lang="en-US" altLang="en-US" b="1" dirty="0">
                <a:latin typeface="Arial" panose="020B0604020202020204" pitchFamily="34" charset="0"/>
                <a:cs typeface="Arial" panose="020B0604020202020204" pitchFamily="34" charset="0"/>
              </a:rPr>
              <a:t>(B) </a:t>
            </a:r>
            <a:endParaRPr lang="en-US" dirty="0"/>
          </a:p>
        </p:txBody>
      </p:sp>
      <p:sp>
        <p:nvSpPr>
          <p:cNvPr id="9" name="Rectangle 8"/>
          <p:cNvSpPr/>
          <p:nvPr/>
        </p:nvSpPr>
        <p:spPr>
          <a:xfrm>
            <a:off x="10860163" y="844704"/>
            <a:ext cx="569387" cy="369332"/>
          </a:xfrm>
          <a:prstGeom prst="rect">
            <a:avLst/>
          </a:prstGeom>
        </p:spPr>
        <p:txBody>
          <a:bodyPr wrap="none">
            <a:spAutoFit/>
          </a:bodyPr>
          <a:lstStyle/>
          <a:p>
            <a:r>
              <a:rPr lang="en-US" altLang="en-US" b="1" dirty="0">
                <a:latin typeface="Arial" panose="020B0604020202020204" pitchFamily="34" charset="0"/>
                <a:cs typeface="Arial" panose="020B0604020202020204" pitchFamily="34" charset="0"/>
              </a:rPr>
              <a:t>(C) </a:t>
            </a:r>
            <a:endParaRPr lang="en-US" dirty="0"/>
          </a:p>
        </p:txBody>
      </p:sp>
    </p:spTree>
    <p:extLst>
      <p:ext uri="{BB962C8B-B14F-4D97-AF65-F5344CB8AC3E}">
        <p14:creationId xmlns:p14="http://schemas.microsoft.com/office/powerpoint/2010/main" val="2469026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3999138" y="493995"/>
            <a:ext cx="3642539" cy="1124712"/>
          </a:xfrm>
        </p:spPr>
        <p:txBody>
          <a:bodyPr>
            <a:normAutofit/>
          </a:bodyPr>
          <a:lstStyle/>
          <a:p>
            <a:pPr eaLnBrk="1" hangingPunct="1"/>
            <a:r>
              <a:rPr lang="en-US" altLang="en-US" sz="2000" b="1" dirty="0">
                <a:solidFill>
                  <a:srgbClr val="FF0000"/>
                </a:solidFill>
                <a:latin typeface="Arial" panose="020B0604020202020204" pitchFamily="34" charset="0"/>
                <a:cs typeface="Arial" panose="020B0604020202020204" pitchFamily="34" charset="0"/>
              </a:rPr>
              <a:t>Southern Blotting</a:t>
            </a:r>
          </a:p>
        </p:txBody>
      </p:sp>
      <p:sp>
        <p:nvSpPr>
          <p:cNvPr id="39938" name="Rectangle 3"/>
          <p:cNvSpPr>
            <a:spLocks noGrp="1" noChangeArrowheads="1"/>
          </p:cNvSpPr>
          <p:nvPr>
            <p:ph type="body" idx="1"/>
          </p:nvPr>
        </p:nvSpPr>
        <p:spPr>
          <a:xfrm>
            <a:off x="1803026" y="1859057"/>
            <a:ext cx="8461562" cy="3200400"/>
          </a:xfrm>
        </p:spPr>
        <p:txBody>
          <a:bodyPr>
            <a:noAutofit/>
          </a:bodyPr>
          <a:lstStyle/>
          <a:p>
            <a:r>
              <a:rPr lang="en-US" sz="2400" dirty="0">
                <a:latin typeface="Arial" panose="020B0604020202020204" pitchFamily="34" charset="0"/>
                <a:cs typeface="Arial" panose="020B0604020202020204" pitchFamily="34" charset="0"/>
              </a:rPr>
              <a:t>The technique was developed by E.M. Southern in 1975.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Southern blot is used to detect the presence of a particular DNA fragment in a sample. </a:t>
            </a:r>
            <a:endParaRPr lang="en-US" sz="2400" dirty="0" smtClean="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DNA detected can be a single gene, or it can be part of a larger piece of DNA such as a viral genome. </a:t>
            </a:r>
          </a:p>
          <a:p>
            <a:pPr eaLnBrk="1" hangingPunct="1">
              <a:lnSpc>
                <a:spcPct val="160000"/>
              </a:lnSpc>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11</a:t>
            </a:fld>
            <a:endParaRPr lang="en-US">
              <a:solidFill>
                <a:srgbClr val="2E2B21">
                  <a:lumMod val="90000"/>
                  <a:lumOff val="10000"/>
                </a:srgbClr>
              </a:solidFill>
            </a:endParaRPr>
          </a:p>
        </p:txBody>
      </p:sp>
    </p:spTree>
    <p:extLst>
      <p:ext uri="{BB962C8B-B14F-4D97-AF65-F5344CB8AC3E}">
        <p14:creationId xmlns:p14="http://schemas.microsoft.com/office/powerpoint/2010/main" val="4172067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12</a:t>
            </a:fld>
            <a:endParaRPr lang="en-US">
              <a:solidFill>
                <a:srgbClr val="2E2B21">
                  <a:lumMod val="90000"/>
                  <a:lumOff val="10000"/>
                </a:srgb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21" y="1694471"/>
            <a:ext cx="8562975" cy="4295775"/>
          </a:xfrm>
          <a:prstGeom prst="rect">
            <a:avLst/>
          </a:prstGeom>
        </p:spPr>
      </p:pic>
      <p:sp>
        <p:nvSpPr>
          <p:cNvPr id="7" name="Rectangle 2"/>
          <p:cNvSpPr txBox="1">
            <a:spLocks noChangeArrowheads="1"/>
          </p:cNvSpPr>
          <p:nvPr/>
        </p:nvSpPr>
        <p:spPr>
          <a:xfrm>
            <a:off x="3172439" y="569759"/>
            <a:ext cx="6622914" cy="1124712"/>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altLang="en-US" sz="2000" b="1" dirty="0" smtClean="0">
                <a:solidFill>
                  <a:srgbClr val="FF0000"/>
                </a:solidFill>
                <a:latin typeface="Arial" panose="020B0604020202020204" pitchFamily="34" charset="0"/>
                <a:cs typeface="Arial" panose="020B0604020202020204" pitchFamily="34" charset="0"/>
              </a:rPr>
              <a:t>Southern Blotting</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smtClean="0">
                <a:solidFill>
                  <a:srgbClr val="FF0000"/>
                </a:solidFill>
                <a:latin typeface="Arial" panose="020B0604020202020204" pitchFamily="34" charset="0"/>
                <a:cs typeface="Arial" panose="020B0604020202020204" pitchFamily="34" charset="0"/>
              </a:rPr>
              <a:t>PROCEDURE</a:t>
            </a:r>
            <a:endParaRPr lang="en-US" alt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175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1590684" y="603598"/>
            <a:ext cx="8377517" cy="4087906"/>
          </a:xfrm>
        </p:spPr>
        <p:txBody>
          <a:bodyPr>
            <a:noAutofit/>
          </a:bodyPr>
          <a:lstStyle/>
          <a:p>
            <a:pPr algn="just" eaLnBrk="1" hangingPunct="1">
              <a:lnSpc>
                <a:spcPct val="160000"/>
              </a:lnSpc>
              <a:buFontTx/>
              <a:buNone/>
            </a:pPr>
            <a:r>
              <a:rPr lang="en-US" altLang="en-US" sz="1800" dirty="0">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Probes:</a:t>
            </a:r>
          </a:p>
          <a:p>
            <a:pPr algn="just">
              <a:lnSpc>
                <a:spcPct val="160000"/>
              </a:lnSpc>
              <a:buClrTx/>
              <a:buSzPct val="99000"/>
              <a:buFont typeface="Wingdings" panose="05000000000000000000" pitchFamily="2" charset="2"/>
              <a:buChar char="ü"/>
            </a:pPr>
            <a:r>
              <a:rPr lang="en-US" altLang="en-US" sz="2400" dirty="0">
                <a:latin typeface="Arial" panose="020B0604020202020204" pitchFamily="34" charset="0"/>
                <a:cs typeface="Arial" panose="020B0604020202020204" pitchFamily="34" charset="0"/>
              </a:rPr>
              <a:t>	Most commonly, the probe is </a:t>
            </a:r>
            <a:r>
              <a:rPr lang="en-US" altLang="en-US" sz="2400" b="1" dirty="0" smtClean="0">
                <a:solidFill>
                  <a:srgbClr val="FF0000"/>
                </a:solidFill>
                <a:latin typeface="Arial" panose="020B0604020202020204" pitchFamily="34" charset="0"/>
                <a:cs typeface="Arial" panose="020B0604020202020204" pitchFamily="34" charset="0"/>
              </a:rPr>
              <a:t>radioactive</a:t>
            </a:r>
            <a:r>
              <a:rPr lang="en-US" altLang="en-US" sz="2400" dirty="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   Other approaches include </a:t>
            </a:r>
            <a:r>
              <a:rPr lang="en-US" altLang="en-US" sz="2400" b="1" dirty="0">
                <a:solidFill>
                  <a:srgbClr val="FF0000"/>
                </a:solidFill>
                <a:latin typeface="Arial" panose="020B0604020202020204" pitchFamily="34" charset="0"/>
                <a:cs typeface="Arial" panose="020B0604020202020204" pitchFamily="34" charset="0"/>
              </a:rPr>
              <a:t>chemiluminescent</a:t>
            </a:r>
            <a:r>
              <a:rPr lang="en-US" altLang="en-US" sz="2400" dirty="0">
                <a:latin typeface="Arial" panose="020B0604020202020204" pitchFamily="34" charset="0"/>
                <a:cs typeface="Arial" panose="020B0604020202020204" pitchFamily="34" charset="0"/>
              </a:rPr>
              <a:t> compounds and </a:t>
            </a:r>
            <a:r>
              <a:rPr lang="en-US" altLang="en-US" sz="2400" b="1" dirty="0" smtClean="0">
                <a:solidFill>
                  <a:srgbClr val="FF0000"/>
                </a:solidFill>
                <a:latin typeface="Arial" panose="020B0604020202020204" pitchFamily="34" charset="0"/>
                <a:cs typeface="Arial" panose="020B0604020202020204" pitchFamily="34" charset="0"/>
              </a:rPr>
              <a:t>fluorophores.</a:t>
            </a:r>
            <a:endParaRPr lang="en-US" altLang="en-US" sz="2400" b="1" dirty="0">
              <a:solidFill>
                <a:srgbClr val="FF0000"/>
              </a:solidFill>
              <a:latin typeface="Arial" panose="020B0604020202020204" pitchFamily="34" charset="0"/>
              <a:cs typeface="Arial" panose="020B0604020202020204" pitchFamily="34" charset="0"/>
            </a:endParaRPr>
          </a:p>
          <a:p>
            <a:pPr algn="just">
              <a:lnSpc>
                <a:spcPct val="160000"/>
              </a:lnSpc>
              <a:buClrTx/>
              <a:buSzPct val="99000"/>
              <a:buFont typeface="Wingdings" panose="05000000000000000000" pitchFamily="2" charset="2"/>
              <a:buChar char="ü"/>
            </a:pP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     In </a:t>
            </a:r>
            <a:r>
              <a:rPr lang="en-US" altLang="en-US" sz="2400" dirty="0">
                <a:latin typeface="Arial" panose="020B0604020202020204" pitchFamily="34" charset="0"/>
                <a:cs typeface="Arial" panose="020B0604020202020204" pitchFamily="34" charset="0"/>
              </a:rPr>
              <a:t>the case of a radioactive probe, the membrane is exposed to X-ray film (</a:t>
            </a:r>
            <a:r>
              <a:rPr lang="en-US" altLang="en-US" sz="2400" b="1" dirty="0">
                <a:solidFill>
                  <a:srgbClr val="FF0000"/>
                </a:solidFill>
                <a:latin typeface="Arial" panose="020B0604020202020204" pitchFamily="34" charset="0"/>
                <a:cs typeface="Arial" panose="020B0604020202020204" pitchFamily="34" charset="0"/>
              </a:rPr>
              <a:t>autoradiography</a:t>
            </a:r>
            <a:r>
              <a:rPr lang="en-US" altLang="en-US" sz="2400" dirty="0">
                <a:latin typeface="Arial" panose="020B0604020202020204" pitchFamily="34" charset="0"/>
                <a:cs typeface="Arial" panose="020B0604020202020204" pitchFamily="34" charset="0"/>
              </a:rPr>
              <a:t>) and the film darkens where there is a concentration of </a:t>
            </a:r>
            <a:r>
              <a:rPr lang="en-US" altLang="en-US" sz="2400" dirty="0" smtClean="0">
                <a:latin typeface="Arial" panose="020B0604020202020204" pitchFamily="34" charset="0"/>
                <a:cs typeface="Arial" panose="020B0604020202020204" pitchFamily="34" charset="0"/>
              </a:rPr>
              <a:t>radioactivity.</a:t>
            </a:r>
            <a:endParaRPr lang="en-US" altLang="en-US" sz="2400" dirty="0">
              <a:latin typeface="Arial" panose="020B0604020202020204" pitchFamily="34" charset="0"/>
              <a:cs typeface="Arial" panose="020B0604020202020204" pitchFamily="34" charset="0"/>
            </a:endParaRPr>
          </a:p>
          <a:p>
            <a:pPr algn="just">
              <a:lnSpc>
                <a:spcPct val="160000"/>
              </a:lnSpc>
              <a:buClrTx/>
              <a:buSzPct val="99000"/>
              <a:buFont typeface="Wingdings" panose="05000000000000000000" pitchFamily="2" charset="2"/>
              <a:buChar char="ü"/>
            </a:pP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         </a:t>
            </a:r>
            <a:r>
              <a:rPr lang="en-US" altLang="en-US" sz="2400" b="1" dirty="0" smtClean="0">
                <a:solidFill>
                  <a:srgbClr val="FF0000"/>
                </a:solidFill>
                <a:latin typeface="Arial" panose="020B0604020202020204" pitchFamily="34" charset="0"/>
                <a:cs typeface="Arial" panose="020B0604020202020204" pitchFamily="34" charset="0"/>
              </a:rPr>
              <a:t>Chemiluminescent </a:t>
            </a:r>
            <a:r>
              <a:rPr lang="en-US" altLang="en-US" sz="2400" dirty="0">
                <a:latin typeface="Arial" panose="020B0604020202020204" pitchFamily="34" charset="0"/>
                <a:cs typeface="Arial" panose="020B0604020202020204" pitchFamily="34" charset="0"/>
              </a:rPr>
              <a:t>and </a:t>
            </a:r>
            <a:r>
              <a:rPr lang="en-US" altLang="en-US" sz="2400" b="1" dirty="0">
                <a:solidFill>
                  <a:srgbClr val="FF0000"/>
                </a:solidFill>
                <a:latin typeface="Arial" panose="020B0604020202020204" pitchFamily="34" charset="0"/>
                <a:cs typeface="Arial" panose="020B0604020202020204" pitchFamily="34" charset="0"/>
              </a:rPr>
              <a:t>fluorophores</a:t>
            </a:r>
            <a:r>
              <a:rPr lang="en-US" altLang="en-US" sz="2400" dirty="0">
                <a:latin typeface="Arial" panose="020B0604020202020204" pitchFamily="34" charset="0"/>
                <a:cs typeface="Arial" panose="020B0604020202020204" pitchFamily="34" charset="0"/>
              </a:rPr>
              <a:t> require specific wavelengths of light for detection.</a:t>
            </a:r>
          </a:p>
          <a:p>
            <a:pPr algn="just" eaLnBrk="1" hangingPunct="1">
              <a:lnSpc>
                <a:spcPct val="90000"/>
              </a:lnSpc>
            </a:pPr>
            <a:endParaRPr lang="en-US" altLang="en-US" sz="1800"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13</a:t>
            </a:fld>
            <a:endParaRPr lang="en-US">
              <a:solidFill>
                <a:srgbClr val="2E2B21">
                  <a:lumMod val="90000"/>
                  <a:lumOff val="10000"/>
                </a:srgbClr>
              </a:solidFill>
            </a:endParaRPr>
          </a:p>
        </p:txBody>
      </p:sp>
      <p:sp>
        <p:nvSpPr>
          <p:cNvPr id="6" name="Rectangle 2"/>
          <p:cNvSpPr txBox="1">
            <a:spLocks noChangeArrowheads="1"/>
          </p:cNvSpPr>
          <p:nvPr/>
        </p:nvSpPr>
        <p:spPr>
          <a:xfrm>
            <a:off x="4374938" y="-95229"/>
            <a:ext cx="3642539" cy="1124712"/>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altLang="en-US" sz="2000" b="1" dirty="0" smtClean="0">
                <a:solidFill>
                  <a:srgbClr val="FF0000"/>
                </a:solidFill>
                <a:latin typeface="Arial" panose="020B0604020202020204" pitchFamily="34" charset="0"/>
                <a:cs typeface="Arial" panose="020B0604020202020204" pitchFamily="34" charset="0"/>
              </a:rPr>
              <a:t>Southern Blotting</a:t>
            </a:r>
            <a:endParaRPr lang="en-US" alt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036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1669364" y="1267980"/>
            <a:ext cx="8689355" cy="3721070"/>
          </a:xfrm>
        </p:spPr>
        <p:txBody>
          <a:bodyPr>
            <a:noAutofit/>
          </a:bodyPr>
          <a:lstStyle/>
          <a:p>
            <a:pPr algn="just" eaLnBrk="1" hangingPunct="1">
              <a:lnSpc>
                <a:spcPct val="150000"/>
              </a:lnSpc>
              <a:buClrTx/>
              <a:buFont typeface="Wingdings" panose="05000000000000000000" pitchFamily="2" charset="2"/>
              <a:buChar char="Ø"/>
            </a:pPr>
            <a:r>
              <a:rPr lang="en-US" altLang="en-US" dirty="0" smtClean="0">
                <a:solidFill>
                  <a:srgbClr val="000000"/>
                </a:solidFill>
                <a:latin typeface="Arial" panose="020B0604020202020204" pitchFamily="34" charset="0"/>
                <a:cs typeface="Arial" panose="020B0604020202020204" pitchFamily="34" charset="0"/>
              </a:rPr>
              <a:t>Southern </a:t>
            </a:r>
            <a:r>
              <a:rPr lang="en-US" altLang="en-US" dirty="0">
                <a:solidFill>
                  <a:srgbClr val="000000"/>
                </a:solidFill>
                <a:latin typeface="Arial" panose="020B0604020202020204" pitchFamily="34" charset="0"/>
                <a:cs typeface="Arial" panose="020B0604020202020204" pitchFamily="34" charset="0"/>
              </a:rPr>
              <a:t>blot hybridization can be used to follow the inheritance of selected genes.  </a:t>
            </a:r>
          </a:p>
          <a:p>
            <a:pPr algn="just" eaLnBrk="1" hangingPunct="1">
              <a:lnSpc>
                <a:spcPct val="150000"/>
              </a:lnSpc>
              <a:buClrTx/>
              <a:buFont typeface="Wingdings" panose="05000000000000000000" pitchFamily="2" charset="2"/>
              <a:buChar char="Ø"/>
            </a:pPr>
            <a:r>
              <a:rPr lang="en-US" altLang="en-US" dirty="0" smtClean="0">
                <a:solidFill>
                  <a:srgbClr val="000000"/>
                </a:solidFill>
                <a:latin typeface="Arial" panose="020B0604020202020204" pitchFamily="34" charset="0"/>
                <a:cs typeface="Arial" panose="020B0604020202020204" pitchFamily="34" charset="0"/>
              </a:rPr>
              <a:t>Because </a:t>
            </a:r>
            <a:r>
              <a:rPr lang="en-US" altLang="en-US" dirty="0">
                <a:solidFill>
                  <a:srgbClr val="000000"/>
                </a:solidFill>
                <a:latin typeface="Arial" panose="020B0604020202020204" pitchFamily="34" charset="0"/>
                <a:cs typeface="Arial" panose="020B0604020202020204" pitchFamily="34" charset="0"/>
              </a:rPr>
              <a:t>the genomic DNA samples are fractionated by separation of restriction fragments according to size, mutations which alter a restriction site, and significantly large deletions or insertions occurring between neighboring restriction sites, can be detected.  </a:t>
            </a:r>
            <a:endParaRPr lang="en-US" altLang="en-US" dirty="0" smtClean="0">
              <a:solidFill>
                <a:srgbClr val="000000"/>
              </a:solidFill>
              <a:latin typeface="Arial" panose="020B0604020202020204" pitchFamily="34" charset="0"/>
              <a:cs typeface="Arial" panose="020B0604020202020204" pitchFamily="34" charset="0"/>
            </a:endParaRPr>
          </a:p>
          <a:p>
            <a:pPr algn="just" eaLnBrk="1" hangingPunct="1">
              <a:lnSpc>
                <a:spcPct val="150000"/>
              </a:lnSpc>
              <a:buClrTx/>
              <a:buFont typeface="Wingdings" panose="05000000000000000000" pitchFamily="2" charset="2"/>
              <a:buChar char="Ø"/>
            </a:pPr>
            <a:r>
              <a:rPr lang="en-US" altLang="en-US" dirty="0" smtClean="0">
                <a:solidFill>
                  <a:srgbClr val="000000"/>
                </a:solidFill>
                <a:latin typeface="Arial" panose="020B0604020202020204" pitchFamily="34" charset="0"/>
                <a:cs typeface="Arial" panose="020B0604020202020204" pitchFamily="34" charset="0"/>
              </a:rPr>
              <a:t>Such </a:t>
            </a:r>
            <a:r>
              <a:rPr lang="en-US" altLang="en-US" dirty="0">
                <a:solidFill>
                  <a:srgbClr val="000000"/>
                </a:solidFill>
                <a:latin typeface="Arial" panose="020B0604020202020204" pitchFamily="34" charset="0"/>
                <a:cs typeface="Arial" panose="020B0604020202020204" pitchFamily="34" charset="0"/>
              </a:rPr>
              <a:t>mutations will change the size of restriction fragments and the positions of bands in Southern blot analysis.  This is called </a:t>
            </a:r>
            <a:r>
              <a:rPr lang="en-US" altLang="en-US" b="1" dirty="0">
                <a:solidFill>
                  <a:srgbClr val="FF0000"/>
                </a:solidFill>
                <a:latin typeface="Arial" panose="020B0604020202020204" pitchFamily="34" charset="0"/>
                <a:cs typeface="Arial" panose="020B0604020202020204" pitchFamily="34" charset="0"/>
              </a:rPr>
              <a:t>Restriction Fragment Length Polymorphism (RFLP)</a:t>
            </a:r>
            <a:r>
              <a:rPr lang="en-US" altLang="en-US" dirty="0">
                <a:solidFill>
                  <a:srgbClr val="FF0000"/>
                </a:solidFill>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14</a:t>
            </a:fld>
            <a:endParaRPr lang="en-US">
              <a:solidFill>
                <a:srgbClr val="2E2B21">
                  <a:lumMod val="90000"/>
                  <a:lumOff val="10000"/>
                </a:srgbClr>
              </a:solidFill>
            </a:endParaRPr>
          </a:p>
        </p:txBody>
      </p:sp>
      <p:sp>
        <p:nvSpPr>
          <p:cNvPr id="5" name="Rectangle 2"/>
          <p:cNvSpPr txBox="1">
            <a:spLocks noChangeArrowheads="1"/>
          </p:cNvSpPr>
          <p:nvPr/>
        </p:nvSpPr>
        <p:spPr>
          <a:xfrm>
            <a:off x="3961579" y="143268"/>
            <a:ext cx="3642539" cy="1124712"/>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altLang="en-US" sz="2000" b="1" dirty="0" smtClean="0">
                <a:solidFill>
                  <a:srgbClr val="FF0000"/>
                </a:solidFill>
                <a:latin typeface="Arial" panose="020B0604020202020204" pitchFamily="34" charset="0"/>
                <a:cs typeface="Arial" panose="020B0604020202020204" pitchFamily="34" charset="0"/>
              </a:rPr>
              <a:t>Southern Blotting</a:t>
            </a:r>
            <a:endParaRPr lang="en-US" alt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233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1956816" y="520981"/>
            <a:ext cx="8686639" cy="857250"/>
          </a:xfrm>
        </p:spPr>
        <p:txBody>
          <a:bodyPr>
            <a:normAutofit fontScale="90000"/>
          </a:bodyPr>
          <a:lstStyle/>
          <a:p>
            <a:pPr algn="ctr" eaLnBrk="1" hangingPunct="1"/>
            <a:r>
              <a:rPr lang="en-US" altLang="en-US" sz="3600" b="1" dirty="0" smtClean="0">
                <a:solidFill>
                  <a:srgbClr val="FF0000"/>
                </a:solidFill>
                <a:latin typeface="Arial" panose="020B0604020202020204" pitchFamily="34" charset="0"/>
                <a:cs typeface="Arial" panose="020B0604020202020204" pitchFamily="34" charset="0"/>
              </a:rPr>
              <a:t>RFLP</a:t>
            </a:r>
            <a:br>
              <a:rPr lang="en-US" altLang="en-US" sz="3600" b="1" dirty="0" smtClean="0">
                <a:solidFill>
                  <a:srgbClr val="FF0000"/>
                </a:solidFill>
                <a:latin typeface="Arial" panose="020B0604020202020204" pitchFamily="34" charset="0"/>
                <a:cs typeface="Arial" panose="020B0604020202020204" pitchFamily="34" charset="0"/>
              </a:rPr>
            </a:br>
            <a:r>
              <a:rPr lang="en-US" altLang="en-US" sz="2700" b="1" u="sng" cap="none" dirty="0" smtClean="0">
                <a:solidFill>
                  <a:srgbClr val="FF0000"/>
                </a:solidFill>
                <a:latin typeface="Arial" panose="020B0604020202020204" pitchFamily="34" charset="0"/>
                <a:cs typeface="Arial" panose="020B0604020202020204" pitchFamily="34" charset="0"/>
              </a:rPr>
              <a:t>R</a:t>
            </a:r>
            <a:r>
              <a:rPr lang="en-US" altLang="en-US" sz="2700" b="1" cap="none" dirty="0" smtClean="0">
                <a:solidFill>
                  <a:srgbClr val="FF0000"/>
                </a:solidFill>
                <a:latin typeface="Arial" panose="020B0604020202020204" pitchFamily="34" charset="0"/>
                <a:cs typeface="Arial" panose="020B0604020202020204" pitchFamily="34" charset="0"/>
              </a:rPr>
              <a:t>estriction </a:t>
            </a:r>
            <a:r>
              <a:rPr lang="en-US" altLang="en-US" sz="2700" b="1" u="sng" cap="none" dirty="0" smtClean="0">
                <a:solidFill>
                  <a:srgbClr val="FF0000"/>
                </a:solidFill>
                <a:latin typeface="Arial" panose="020B0604020202020204" pitchFamily="34" charset="0"/>
                <a:cs typeface="Arial" panose="020B0604020202020204" pitchFamily="34" charset="0"/>
              </a:rPr>
              <a:t>F</a:t>
            </a:r>
            <a:r>
              <a:rPr lang="en-US" altLang="en-US" sz="2700" b="1" cap="none" dirty="0" smtClean="0">
                <a:solidFill>
                  <a:srgbClr val="FF0000"/>
                </a:solidFill>
                <a:latin typeface="Arial" panose="020B0604020202020204" pitchFamily="34" charset="0"/>
                <a:cs typeface="Arial" panose="020B0604020202020204" pitchFamily="34" charset="0"/>
              </a:rPr>
              <a:t>ragment </a:t>
            </a:r>
            <a:r>
              <a:rPr lang="en-US" altLang="en-US" sz="2700" b="1" u="sng" cap="none" dirty="0" smtClean="0">
                <a:solidFill>
                  <a:srgbClr val="FF0000"/>
                </a:solidFill>
                <a:latin typeface="Arial" panose="020B0604020202020204" pitchFamily="34" charset="0"/>
                <a:cs typeface="Arial" panose="020B0604020202020204" pitchFamily="34" charset="0"/>
              </a:rPr>
              <a:t>L</a:t>
            </a:r>
            <a:r>
              <a:rPr lang="en-US" altLang="en-US" sz="2700" b="1" cap="none" dirty="0" smtClean="0">
                <a:solidFill>
                  <a:srgbClr val="FF0000"/>
                </a:solidFill>
                <a:latin typeface="Arial" panose="020B0604020202020204" pitchFamily="34" charset="0"/>
                <a:cs typeface="Arial" panose="020B0604020202020204" pitchFamily="34" charset="0"/>
              </a:rPr>
              <a:t>ength </a:t>
            </a:r>
            <a:r>
              <a:rPr lang="en-US" altLang="en-US" sz="2700" b="1" u="sng" cap="none" dirty="0" smtClean="0">
                <a:solidFill>
                  <a:srgbClr val="FF0000"/>
                </a:solidFill>
                <a:latin typeface="Arial" panose="020B0604020202020204" pitchFamily="34" charset="0"/>
                <a:cs typeface="Arial" panose="020B0604020202020204" pitchFamily="34" charset="0"/>
              </a:rPr>
              <a:t>P</a:t>
            </a:r>
            <a:r>
              <a:rPr lang="en-US" altLang="en-US" sz="2700" b="1" cap="none" dirty="0" smtClean="0">
                <a:solidFill>
                  <a:srgbClr val="FF0000"/>
                </a:solidFill>
                <a:latin typeface="Arial" panose="020B0604020202020204" pitchFamily="34" charset="0"/>
                <a:cs typeface="Arial" panose="020B0604020202020204" pitchFamily="34" charset="0"/>
              </a:rPr>
              <a:t>olymorphism</a:t>
            </a:r>
            <a:endParaRPr lang="en-US" altLang="en-US" sz="2700" b="1" dirty="0">
              <a:solidFill>
                <a:srgbClr val="FF0000"/>
              </a:solidFill>
              <a:latin typeface="Arial" panose="020B0604020202020204" pitchFamily="34" charset="0"/>
              <a:cs typeface="Arial" panose="020B0604020202020204" pitchFamily="34" charset="0"/>
            </a:endParaRPr>
          </a:p>
        </p:txBody>
      </p:sp>
      <p:sp>
        <p:nvSpPr>
          <p:cNvPr id="52226" name="Rectangle 3"/>
          <p:cNvSpPr>
            <a:spLocks noGrp="1" noChangeArrowheads="1"/>
          </p:cNvSpPr>
          <p:nvPr>
            <p:ph type="body" idx="1"/>
          </p:nvPr>
        </p:nvSpPr>
        <p:spPr>
          <a:xfrm>
            <a:off x="1732753" y="1378231"/>
            <a:ext cx="8616203" cy="2914650"/>
          </a:xfrm>
        </p:spPr>
        <p:txBody>
          <a:bodyPr>
            <a:noAutofit/>
          </a:bodyPr>
          <a:lstStyle/>
          <a:p>
            <a:pPr eaLnBrk="1" hangingPunct="1">
              <a:lnSpc>
                <a:spcPct val="150000"/>
              </a:lnSpc>
            </a:pPr>
            <a:r>
              <a:rPr lang="en-US" altLang="en-US" sz="2400" dirty="0">
                <a:solidFill>
                  <a:srgbClr val="000000"/>
                </a:solidFill>
                <a:latin typeface="Arial" panose="020B0604020202020204" pitchFamily="34" charset="0"/>
                <a:cs typeface="Arial" panose="020B0604020202020204" pitchFamily="34" charset="0"/>
              </a:rPr>
              <a:t>The existence of two or more variants at significant frequencies in the population is called </a:t>
            </a:r>
            <a:r>
              <a:rPr lang="en-US" altLang="en-US" sz="2400" b="1" dirty="0">
                <a:solidFill>
                  <a:srgbClr val="000000"/>
                </a:solidFill>
                <a:latin typeface="Arial" panose="020B0604020202020204" pitchFamily="34" charset="0"/>
                <a:cs typeface="Arial" panose="020B0604020202020204" pitchFamily="34" charset="0"/>
              </a:rPr>
              <a:t>polymorphism</a:t>
            </a:r>
            <a:r>
              <a:rPr lang="en-US" altLang="en-US" sz="2400" dirty="0">
                <a:solidFill>
                  <a:srgbClr val="000000"/>
                </a:solidFill>
                <a:latin typeface="Arial" panose="020B0604020202020204" pitchFamily="34" charset="0"/>
                <a:cs typeface="Arial" panose="020B0604020202020204" pitchFamily="34" charset="0"/>
              </a:rPr>
              <a:t>.  </a:t>
            </a:r>
          </a:p>
          <a:p>
            <a:pPr algn="ctr" eaLnBrk="1" hangingPunct="1">
              <a:lnSpc>
                <a:spcPct val="150000"/>
              </a:lnSpc>
            </a:pPr>
            <a:endParaRPr lang="en-US" altLang="en-US" sz="2400" dirty="0">
              <a:solidFill>
                <a:srgbClr val="000000"/>
              </a:solidFill>
              <a:latin typeface="Arial" panose="020B0604020202020204" pitchFamily="34" charset="0"/>
              <a:cs typeface="Arial" panose="020B0604020202020204" pitchFamily="34" charset="0"/>
            </a:endParaRPr>
          </a:p>
          <a:p>
            <a:pPr eaLnBrk="1" hangingPunct="1">
              <a:lnSpc>
                <a:spcPct val="150000"/>
              </a:lnSpc>
            </a:pPr>
            <a:r>
              <a:rPr lang="en-US" altLang="en-US" sz="2400" dirty="0">
                <a:solidFill>
                  <a:srgbClr val="000000"/>
                </a:solidFill>
                <a:latin typeface="Arial" panose="020B0604020202020204" pitchFamily="34" charset="0"/>
                <a:cs typeface="Arial" panose="020B0604020202020204" pitchFamily="34" charset="0"/>
              </a:rPr>
              <a:t>RFLP has been widely used in direct detection of </a:t>
            </a:r>
            <a:r>
              <a:rPr lang="en-US" altLang="en-US" sz="2400" b="1" dirty="0">
                <a:solidFill>
                  <a:srgbClr val="000000"/>
                </a:solidFill>
                <a:latin typeface="Arial" panose="020B0604020202020204" pitchFamily="34" charset="0"/>
                <a:cs typeface="Arial" panose="020B0604020202020204" pitchFamily="34" charset="0"/>
              </a:rPr>
              <a:t>disease-causing mutation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b="1" dirty="0">
                <a:solidFill>
                  <a:srgbClr val="000000"/>
                </a:solidFill>
                <a:latin typeface="Arial" panose="020B0604020202020204" pitchFamily="34" charset="0"/>
                <a:cs typeface="Arial" panose="020B0604020202020204" pitchFamily="34" charset="0"/>
              </a:rPr>
              <a:t>DNA fingerprinting</a:t>
            </a:r>
            <a:r>
              <a:rPr lang="en-US" altLang="en-US" sz="2400" dirty="0">
                <a:solidFill>
                  <a:srgbClr val="000000"/>
                </a:solidFill>
                <a:latin typeface="Arial" panose="020B0604020202020204" pitchFamily="34" charset="0"/>
                <a:cs typeface="Arial" panose="020B0604020202020204" pitchFamily="34" charset="0"/>
              </a:rPr>
              <a:t>, and linkage of </a:t>
            </a:r>
            <a:r>
              <a:rPr lang="en-US" altLang="en-US" sz="2400" b="1" dirty="0">
                <a:solidFill>
                  <a:srgbClr val="000000"/>
                </a:solidFill>
                <a:latin typeface="Arial" panose="020B0604020202020204" pitchFamily="34" charset="0"/>
                <a:cs typeface="Arial" panose="020B0604020202020204" pitchFamily="34" charset="0"/>
              </a:rPr>
              <a:t>polymorphism with gene mutation</a:t>
            </a:r>
            <a:r>
              <a:rPr lang="en-US" altLang="en-US" sz="2400" dirty="0">
                <a:solidFill>
                  <a:srgbClr val="000000"/>
                </a:solidFill>
                <a:latin typeface="Arial" panose="020B0604020202020204" pitchFamily="34" charset="0"/>
                <a:cs typeface="Arial" panose="020B0604020202020204" pitchFamily="34" charset="0"/>
              </a:rPr>
              <a:t>.</a:t>
            </a:r>
            <a:r>
              <a:rPr lang="en-US" altLang="en-US" sz="2400" dirty="0" smtClean="0">
                <a:solidFill>
                  <a:srgbClr val="000000"/>
                </a:solidFill>
                <a:latin typeface="Arial" panose="020B0604020202020204" pitchFamily="34" charset="0"/>
                <a:cs typeface="Arial" panose="020B0604020202020204" pitchFamily="34" charset="0"/>
              </a:rPr>
              <a:t> </a:t>
            </a:r>
          </a:p>
          <a:p>
            <a:pPr eaLnBrk="1" hangingPunct="1"/>
            <a:endParaRPr lang="en-US" altLang="en-US" sz="2400" dirty="0" smtClean="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15</a:t>
            </a:fld>
            <a:endParaRPr lang="en-US">
              <a:solidFill>
                <a:srgbClr val="2E2B21">
                  <a:lumMod val="90000"/>
                  <a:lumOff val="10000"/>
                </a:srgbClr>
              </a:solidFill>
            </a:endParaRPr>
          </a:p>
        </p:txBody>
      </p:sp>
    </p:spTree>
    <p:extLst>
      <p:ext uri="{BB962C8B-B14F-4D97-AF65-F5344CB8AC3E}">
        <p14:creationId xmlns:p14="http://schemas.microsoft.com/office/powerpoint/2010/main" val="38367068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814192" y="1223684"/>
            <a:ext cx="9557975" cy="4400502"/>
          </a:xfrm>
        </p:spPr>
        <p:txBody>
          <a:bodyPr>
            <a:normAutofit fontScale="85000" lnSpcReduction="20000"/>
          </a:bodyPr>
          <a:lstStyle/>
          <a:p>
            <a:pPr lvl="2" algn="just" eaLnBrk="1" hangingPunct="1">
              <a:lnSpc>
                <a:spcPct val="150000"/>
              </a:lnSpc>
              <a:buFontTx/>
              <a:buNone/>
            </a:pPr>
            <a:r>
              <a:rPr lang="en-US" altLang="en-US" sz="2600" dirty="0">
                <a:solidFill>
                  <a:srgbClr val="FF0000"/>
                </a:solidFill>
                <a:latin typeface="Arial" panose="020B0604020202020204" pitchFamily="34" charset="0"/>
                <a:cs typeface="Arial" panose="020B0604020202020204" pitchFamily="34" charset="0"/>
              </a:rPr>
              <a:t>RFLPs commonly result from two types of DNA variants: </a:t>
            </a:r>
          </a:p>
          <a:p>
            <a:pPr lvl="2" algn="just" eaLnBrk="1" hangingPunct="1">
              <a:lnSpc>
                <a:spcPct val="150000"/>
              </a:lnSpc>
              <a:buFontTx/>
              <a:buNone/>
            </a:pPr>
            <a:endParaRPr lang="en-US" altLang="en-US" sz="2000" dirty="0">
              <a:solidFill>
                <a:srgbClr val="000000"/>
              </a:solidFill>
              <a:latin typeface="Arial" panose="020B0604020202020204" pitchFamily="34" charset="0"/>
              <a:cs typeface="Arial" panose="020B0604020202020204" pitchFamily="34" charset="0"/>
            </a:endParaRPr>
          </a:p>
          <a:p>
            <a:pPr marL="233174" lvl="2" indent="0" algn="just">
              <a:lnSpc>
                <a:spcPct val="150000"/>
              </a:lnSpc>
              <a:buNone/>
            </a:pPr>
            <a:r>
              <a:rPr lang="en-US" altLang="en-US" sz="2600" b="1" dirty="0">
                <a:solidFill>
                  <a:srgbClr val="000000"/>
                </a:solidFill>
                <a:latin typeface="Arial" panose="020B0604020202020204" pitchFamily="34" charset="0"/>
                <a:cs typeface="Arial" panose="020B0604020202020204" pitchFamily="34" charset="0"/>
              </a:rPr>
              <a:t>Base changes</a:t>
            </a:r>
            <a:r>
              <a:rPr lang="en-US" altLang="en-US" sz="2600" dirty="0">
                <a:solidFill>
                  <a:srgbClr val="000000"/>
                </a:solidFill>
                <a:latin typeface="Arial" panose="020B0604020202020204" pitchFamily="34" charset="0"/>
                <a:cs typeface="Arial" panose="020B0604020202020204" pitchFamily="34" charset="0"/>
              </a:rPr>
              <a:t> in nucleotide sequence abolish existing   restriction sites or create new restriction sites.  </a:t>
            </a:r>
          </a:p>
          <a:p>
            <a:pPr marL="233174" lvl="2" indent="0" algn="just">
              <a:lnSpc>
                <a:spcPct val="150000"/>
              </a:lnSpc>
              <a:buNone/>
            </a:pPr>
            <a:r>
              <a:rPr lang="en-US" altLang="en-US" sz="2600" dirty="0">
                <a:solidFill>
                  <a:srgbClr val="000000"/>
                </a:solidFill>
                <a:latin typeface="Arial" panose="020B0604020202020204" pitchFamily="34" charset="0"/>
                <a:cs typeface="Arial" panose="020B0604020202020204" pitchFamily="34" charset="0"/>
              </a:rPr>
              <a:t>Upon cleavage with restriction enzyme, a different band pattern (change in size) will be revealed in Southern blot hybridization.</a:t>
            </a:r>
          </a:p>
          <a:p>
            <a:pPr lvl="2" algn="just" eaLnBrk="1" hangingPunct="1">
              <a:lnSpc>
                <a:spcPct val="150000"/>
              </a:lnSpc>
              <a:buFontTx/>
              <a:buChar char="-"/>
            </a:pPr>
            <a:endParaRPr lang="en-US" altLang="en-US" sz="2600" dirty="0">
              <a:solidFill>
                <a:srgbClr val="000000"/>
              </a:solidFill>
              <a:latin typeface="Arial" panose="020B0604020202020204" pitchFamily="34" charset="0"/>
              <a:cs typeface="Arial" panose="020B0604020202020204" pitchFamily="34" charset="0"/>
            </a:endParaRPr>
          </a:p>
          <a:p>
            <a:pPr lvl="2" algn="just" eaLnBrk="1" hangingPunct="1">
              <a:lnSpc>
                <a:spcPct val="150000"/>
              </a:lnSpc>
              <a:buFontTx/>
              <a:buNone/>
            </a:pPr>
            <a:r>
              <a:rPr lang="en-US" altLang="en-US" sz="2600" dirty="0">
                <a:solidFill>
                  <a:srgbClr val="000000"/>
                </a:solidFill>
                <a:latin typeface="Arial" panose="020B0604020202020204" pitchFamily="34" charset="0"/>
                <a:cs typeface="Arial" panose="020B0604020202020204" pitchFamily="34" charset="0"/>
              </a:rPr>
              <a:t>The change in size detected on the gel will be dependent on the effect </a:t>
            </a:r>
            <a:r>
              <a:rPr lang="en-US" altLang="en-US" sz="2600" dirty="0" smtClean="0">
                <a:solidFill>
                  <a:srgbClr val="000000"/>
                </a:solidFill>
                <a:latin typeface="Arial" panose="020B0604020202020204" pitchFamily="34" charset="0"/>
                <a:cs typeface="Arial" panose="020B0604020202020204" pitchFamily="34" charset="0"/>
              </a:rPr>
              <a:t>of the </a:t>
            </a:r>
            <a:r>
              <a:rPr lang="en-US" altLang="en-US" sz="2600" dirty="0">
                <a:solidFill>
                  <a:srgbClr val="000000"/>
                </a:solidFill>
                <a:latin typeface="Arial" panose="020B0604020202020204" pitchFamily="34" charset="0"/>
                <a:cs typeface="Arial" panose="020B0604020202020204" pitchFamily="34" charset="0"/>
              </a:rPr>
              <a:t>base change, i.e. if a new site is created or a site is abolished.</a:t>
            </a:r>
          </a:p>
          <a:p>
            <a:pPr eaLnBrk="1" hangingPunct="1"/>
            <a:endParaRPr lang="en-US" altLang="en-US" sz="2100"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16</a:t>
            </a:fld>
            <a:endParaRPr lang="en-US">
              <a:solidFill>
                <a:srgbClr val="2E2B21">
                  <a:lumMod val="90000"/>
                  <a:lumOff val="10000"/>
                </a:srgbClr>
              </a:solidFill>
            </a:endParaRPr>
          </a:p>
        </p:txBody>
      </p:sp>
    </p:spTree>
    <p:extLst>
      <p:ext uri="{BB962C8B-B14F-4D97-AF65-F5344CB8AC3E}">
        <p14:creationId xmlns:p14="http://schemas.microsoft.com/office/powerpoint/2010/main" val="3027850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592" y="1714500"/>
            <a:ext cx="4748341" cy="4182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Text Box 6"/>
          <p:cNvSpPr txBox="1">
            <a:spLocks noChangeArrowheads="1"/>
          </p:cNvSpPr>
          <p:nvPr/>
        </p:nvSpPr>
        <p:spPr bwMode="auto">
          <a:xfrm>
            <a:off x="6728649" y="1942044"/>
            <a:ext cx="4595517" cy="2655007"/>
          </a:xfrm>
          <a:prstGeom prst="rect">
            <a:avLst/>
          </a:prstGeom>
          <a:solidFill>
            <a:srgbClr val="FFFFFF"/>
          </a:solidFill>
          <a:ln w="9525">
            <a:solidFill>
              <a:srgbClr val="FFFFFF"/>
            </a:solidFill>
            <a:miter lim="800000"/>
            <a:headEnd/>
            <a:tailEnd/>
          </a:ln>
        </p:spPr>
        <p:txBody>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lgn="just"/>
            <a:r>
              <a:rPr lang="en-US" altLang="en-US" sz="2000" b="1" i="1" dirty="0" err="1">
                <a:cs typeface="Arial" panose="020B0604020202020204" pitchFamily="34" charset="0"/>
              </a:rPr>
              <a:t>Sickel</a:t>
            </a:r>
            <a:r>
              <a:rPr lang="en-US" altLang="en-US" sz="2000" b="1" i="1" dirty="0">
                <a:cs typeface="Arial" panose="020B0604020202020204" pitchFamily="34" charset="0"/>
              </a:rPr>
              <a:t> cell mutation</a:t>
            </a:r>
            <a:r>
              <a:rPr lang="en-US" altLang="en-US" sz="2000" dirty="0">
                <a:cs typeface="Arial" panose="020B0604020202020204" pitchFamily="34" charset="0"/>
              </a:rPr>
              <a:t>:  The restriction enzyme </a:t>
            </a:r>
            <a:r>
              <a:rPr lang="en-US" altLang="en-US" sz="2000" i="1" dirty="0" err="1">
                <a:cs typeface="Arial" panose="020B0604020202020204" pitchFamily="34" charset="0"/>
              </a:rPr>
              <a:t>Mst</a:t>
            </a:r>
            <a:r>
              <a:rPr lang="en-US" altLang="en-US" sz="2000" dirty="0">
                <a:cs typeface="Arial" panose="020B0604020202020204" pitchFamily="34" charset="0"/>
              </a:rPr>
              <a:t> II recognizes and cleaves at the sequence CCTNAGG (where N is any nucleotide).  The A to T mutation within the codon 6 of the </a:t>
            </a:r>
            <a:r>
              <a:rPr lang="en-US" altLang="en-US" sz="2000" dirty="0">
                <a:cs typeface="Arial" panose="020B0604020202020204" pitchFamily="34" charset="0"/>
                <a:sym typeface="Symbol" panose="05050102010706020507" pitchFamily="18" charset="2"/>
              </a:rPr>
              <a:t></a:t>
            </a:r>
            <a:r>
              <a:rPr lang="en-US" altLang="en-US" sz="2000" dirty="0">
                <a:cs typeface="Arial" panose="020B0604020202020204" pitchFamily="34" charset="0"/>
              </a:rPr>
              <a:t>-globin gene eliminates a cleavage site for the enzyme and generates a disease-specific RFLP</a:t>
            </a:r>
            <a:r>
              <a:rPr lang="en-US" altLang="en-US" sz="1200" dirty="0">
                <a:cs typeface="Arial" panose="020B0604020202020204" pitchFamily="34" charset="0"/>
              </a:rPr>
              <a:t>.</a:t>
            </a:r>
            <a:endParaRPr lang="en-US" altLang="en-US" sz="750" dirty="0">
              <a:cs typeface="Arial"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17</a:t>
            </a:fld>
            <a:endParaRPr lang="en-US">
              <a:solidFill>
                <a:srgbClr val="2E2B21">
                  <a:lumMod val="90000"/>
                  <a:lumOff val="10000"/>
                </a:srgbClr>
              </a:solidFill>
            </a:endParaRPr>
          </a:p>
        </p:txBody>
      </p:sp>
      <p:sp>
        <p:nvSpPr>
          <p:cNvPr id="4" name="Rectangle 3"/>
          <p:cNvSpPr/>
          <p:nvPr/>
        </p:nvSpPr>
        <p:spPr>
          <a:xfrm>
            <a:off x="2549337" y="667565"/>
            <a:ext cx="6758581" cy="523220"/>
          </a:xfrm>
          <a:prstGeom prst="rect">
            <a:avLst/>
          </a:prstGeom>
        </p:spPr>
        <p:txBody>
          <a:bodyPr wrap="none">
            <a:spAutoFit/>
          </a:bodyPr>
          <a:lstStyle/>
          <a:p>
            <a:r>
              <a:rPr lang="en-US" altLang="en-US" dirty="0" smtClean="0">
                <a:solidFill>
                  <a:srgbClr val="FF0000"/>
                </a:solidFill>
                <a:latin typeface="Arial" panose="020B0604020202020204" pitchFamily="34" charset="0"/>
                <a:cs typeface="Arial" panose="020B0604020202020204" pitchFamily="34" charset="0"/>
              </a:rPr>
              <a:t> </a:t>
            </a:r>
            <a:r>
              <a:rPr lang="en-US" altLang="en-US" sz="2800" b="1" dirty="0" smtClean="0">
                <a:solidFill>
                  <a:srgbClr val="FF0000"/>
                </a:solidFill>
                <a:latin typeface="Arial" panose="020B0604020202020204" pitchFamily="34" charset="0"/>
                <a:cs typeface="Arial" panose="020B0604020202020204" pitchFamily="34" charset="0"/>
              </a:rPr>
              <a:t>Example of RFLP: </a:t>
            </a:r>
            <a:r>
              <a:rPr lang="en-US" altLang="en-US" sz="2800" b="1" dirty="0" err="1" smtClean="0">
                <a:solidFill>
                  <a:srgbClr val="FF0000"/>
                </a:solidFill>
                <a:latin typeface="Arial" panose="020B0604020202020204" pitchFamily="34" charset="0"/>
                <a:cs typeface="Arial" panose="020B0604020202020204" pitchFamily="34" charset="0"/>
              </a:rPr>
              <a:t>Sickel</a:t>
            </a:r>
            <a:r>
              <a:rPr lang="en-US" altLang="en-US" sz="2800" b="1" dirty="0" smtClean="0">
                <a:solidFill>
                  <a:srgbClr val="FF0000"/>
                </a:solidFill>
                <a:latin typeface="Arial" panose="020B0604020202020204" pitchFamily="34" charset="0"/>
                <a:cs typeface="Arial" panose="020B0604020202020204" pitchFamily="34" charset="0"/>
              </a:rPr>
              <a:t> cell Mutation</a:t>
            </a:r>
            <a:endParaRPr lang="en-US" sz="2800" b="1" dirty="0"/>
          </a:p>
        </p:txBody>
      </p:sp>
    </p:spTree>
    <p:extLst>
      <p:ext uri="{BB962C8B-B14F-4D97-AF65-F5344CB8AC3E}">
        <p14:creationId xmlns:p14="http://schemas.microsoft.com/office/powerpoint/2010/main" val="2393383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37070" y="2601907"/>
            <a:ext cx="9720072" cy="1499616"/>
          </a:xfrm>
        </p:spPr>
        <p:txBody>
          <a:bodyPr/>
          <a:lstStyle/>
          <a:p>
            <a:pPr algn="ctr"/>
            <a:r>
              <a:rPr lang="en-US" altLang="en-US" dirty="0">
                <a:latin typeface="Arial" panose="020B0604020202020204" pitchFamily="34" charset="0"/>
              </a:rPr>
              <a:t>Fluorescence in situ Hybridization</a:t>
            </a:r>
            <a:endParaRPr lang="en-US" altLang="en-US"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18</a:t>
            </a:fld>
            <a:endParaRPr lang="en-US">
              <a:solidFill>
                <a:srgbClr val="2E2B21">
                  <a:lumMod val="90000"/>
                  <a:lumOff val="10000"/>
                </a:srgbClr>
              </a:solidFill>
            </a:endParaRPr>
          </a:p>
        </p:txBody>
      </p:sp>
    </p:spTree>
    <p:extLst>
      <p:ext uri="{BB962C8B-B14F-4D97-AF65-F5344CB8AC3E}">
        <p14:creationId xmlns:p14="http://schemas.microsoft.com/office/powerpoint/2010/main" val="856780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50013" y="0"/>
            <a:ext cx="9720072" cy="1499616"/>
          </a:xfrm>
        </p:spPr>
        <p:txBody>
          <a:bodyPr>
            <a:normAutofit/>
          </a:bodyPr>
          <a:lstStyle/>
          <a:p>
            <a:pPr algn="ctr"/>
            <a:r>
              <a:rPr lang="en-US" altLang="en-US" sz="2800" dirty="0">
                <a:solidFill>
                  <a:srgbClr val="FF0000"/>
                </a:solidFill>
                <a:latin typeface="Arial" panose="020B0604020202020204" pitchFamily="34" charset="0"/>
              </a:rPr>
              <a:t>Fluorescence in situ Hybridization (FISH)</a:t>
            </a:r>
            <a:endParaRPr lang="en-US" altLang="en-US" sz="2800" dirty="0">
              <a:solidFill>
                <a:srgbClr val="FF0000"/>
              </a:solidFill>
            </a:endParaRPr>
          </a:p>
        </p:txBody>
      </p:sp>
      <p:sp>
        <p:nvSpPr>
          <p:cNvPr id="4099" name="Rectangle 3"/>
          <p:cNvSpPr>
            <a:spLocks noGrp="1" noChangeArrowheads="1"/>
          </p:cNvSpPr>
          <p:nvPr>
            <p:ph type="body" idx="1"/>
          </p:nvPr>
        </p:nvSpPr>
        <p:spPr>
          <a:xfrm>
            <a:off x="576197" y="1220536"/>
            <a:ext cx="11185742" cy="4267200"/>
          </a:xfrm>
        </p:spPr>
        <p:txBody>
          <a:bodyPr>
            <a:normAutofit/>
          </a:bodyPr>
          <a:lstStyle/>
          <a:p>
            <a:r>
              <a:rPr lang="en-US" altLang="en-US" sz="3600" dirty="0" smtClean="0">
                <a:latin typeface="Arial" panose="020B0604020202020204" pitchFamily="34" charset="0"/>
              </a:rPr>
              <a:t>FISH - a process which stains chromosomes or portions of chromosomes with fluorescent molecules</a:t>
            </a:r>
          </a:p>
          <a:p>
            <a:endParaRPr lang="en-US" altLang="en-US" sz="3600" dirty="0">
              <a:latin typeface="Arial" panose="020B0604020202020204" pitchFamily="34" charset="0"/>
            </a:endParaRPr>
          </a:p>
          <a:p>
            <a:endParaRPr lang="en-US" altLang="en-US" sz="3600" dirty="0" smtClean="0">
              <a:latin typeface="Arial" panose="020B0604020202020204" pitchFamily="34" charset="0"/>
            </a:endParaRPr>
          </a:p>
          <a:p>
            <a:endParaRPr lang="en-US" altLang="en-US" sz="3600" dirty="0">
              <a:latin typeface="Arial" panose="020B0604020202020204" pitchFamily="34" charset="0"/>
            </a:endParaRPr>
          </a:p>
        </p:txBody>
      </p:sp>
      <p:pic>
        <p:nvPicPr>
          <p:cNvPr id="4" name="Picture 3" descr="C:\WINDOWS\Desktop\FISH\g00047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057" y="2444753"/>
            <a:ext cx="2627761" cy="37764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022094" y="4824355"/>
            <a:ext cx="4285636" cy="1200329"/>
          </a:xfrm>
          <a:prstGeom prst="rect">
            <a:avLst/>
          </a:prstGeom>
        </p:spPr>
        <p:txBody>
          <a:bodyPr wrap="square">
            <a:spAutoFit/>
          </a:bodyPr>
          <a:lstStyle/>
          <a:p>
            <a:r>
              <a:rPr lang="en-US" altLang="en-US" dirty="0" smtClean="0">
                <a:latin typeface="Arial" panose="020B0604020202020204" pitchFamily="34" charset="0"/>
              </a:rPr>
              <a:t>Figure : chromosomes </a:t>
            </a:r>
            <a:r>
              <a:rPr lang="en-US" altLang="en-US" dirty="0">
                <a:latin typeface="Arial" panose="020B0604020202020204" pitchFamily="34" charset="0"/>
              </a:rPr>
              <a:t>in metaphase stained with </a:t>
            </a:r>
            <a:r>
              <a:rPr lang="en-US" altLang="en-US" dirty="0" smtClean="0">
                <a:latin typeface="Arial" panose="020B0604020202020204" pitchFamily="34" charset="0"/>
              </a:rPr>
              <a:t> the fluorescent molecule </a:t>
            </a:r>
            <a:r>
              <a:rPr lang="en-US" altLang="en-US" dirty="0">
                <a:latin typeface="Arial" panose="020B0604020202020204" pitchFamily="34" charset="0"/>
              </a:rPr>
              <a:t>DAPI</a:t>
            </a:r>
          </a:p>
          <a:p>
            <a:endParaRPr lang="en-US" altLang="en-US" dirty="0">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19</a:t>
            </a:fld>
            <a:endParaRPr lang="en-US">
              <a:solidFill>
                <a:srgbClr val="2E2B21">
                  <a:lumMod val="90000"/>
                  <a:lumOff val="10000"/>
                </a:srgbClr>
              </a:solidFill>
            </a:endParaRPr>
          </a:p>
        </p:txBody>
      </p:sp>
    </p:spTree>
    <p:extLst>
      <p:ext uri="{BB962C8B-B14F-4D97-AF65-F5344CB8AC3E}">
        <p14:creationId xmlns:p14="http://schemas.microsoft.com/office/powerpoint/2010/main" val="4150951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3912"/>
            <a:ext cx="9720072" cy="676656"/>
          </a:xfrm>
        </p:spPr>
        <p:txBody>
          <a:bodyPr>
            <a:normAutofit/>
          </a:bodyPr>
          <a:lstStyle/>
          <a:p>
            <a:pPr algn="ctr"/>
            <a:r>
              <a:rPr lang="en-US" sz="2400" dirty="0" smtClean="0">
                <a:solidFill>
                  <a:srgbClr val="FF0000"/>
                </a:solidFill>
                <a:latin typeface="Arial" panose="020B0604020202020204" pitchFamily="34" charset="0"/>
                <a:cs typeface="Arial" panose="020B0604020202020204" pitchFamily="34" charset="0"/>
              </a:rPr>
              <a:t>Secondary RNA and DNA Structures</a:t>
            </a:r>
            <a:endParaRPr lang="en-US" sz="24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a:t>
            </a:fld>
            <a:endParaRPr lang="en-US">
              <a:solidFill>
                <a:srgbClr val="2E2B21">
                  <a:lumMod val="90000"/>
                  <a:lumOff val="10000"/>
                </a:srgbClr>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1075337"/>
            <a:ext cx="4860036" cy="2630495"/>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067" y="1050774"/>
            <a:ext cx="2158248" cy="3039047"/>
          </a:xfrm>
          <a:prstGeom prst="rect">
            <a:avLst/>
          </a:prstGeom>
        </p:spPr>
      </p:pic>
      <p:sp>
        <p:nvSpPr>
          <p:cNvPr id="11" name="TextBox 10"/>
          <p:cNvSpPr txBox="1"/>
          <p:nvPr/>
        </p:nvSpPr>
        <p:spPr>
          <a:xfrm>
            <a:off x="7552899" y="706005"/>
            <a:ext cx="1524585" cy="369332"/>
          </a:xfrm>
          <a:prstGeom prst="rect">
            <a:avLst/>
          </a:prstGeom>
          <a:noFill/>
        </p:spPr>
        <p:txBody>
          <a:bodyPr wrap="none" rtlCol="0">
            <a:spAutoFit/>
          </a:bodyPr>
          <a:lstStyle/>
          <a:p>
            <a:r>
              <a:rPr lang="en-US" dirty="0" err="1" smtClean="0">
                <a:solidFill>
                  <a:srgbClr val="002060"/>
                </a:solidFill>
              </a:rPr>
              <a:t>tRNA</a:t>
            </a:r>
            <a:r>
              <a:rPr lang="en-US" dirty="0" smtClean="0">
                <a:solidFill>
                  <a:srgbClr val="002060"/>
                </a:solidFill>
              </a:rPr>
              <a:t> Structure</a:t>
            </a:r>
            <a:endParaRPr lang="en-US" dirty="0">
              <a:solidFill>
                <a:srgbClr val="002060"/>
              </a:solidFill>
            </a:endParaRPr>
          </a:p>
        </p:txBody>
      </p:sp>
      <p:sp>
        <p:nvSpPr>
          <p:cNvPr id="12" name="TextBox 11"/>
          <p:cNvSpPr txBox="1"/>
          <p:nvPr/>
        </p:nvSpPr>
        <p:spPr>
          <a:xfrm>
            <a:off x="7095744" y="4089821"/>
            <a:ext cx="2672911" cy="369332"/>
          </a:xfrm>
          <a:prstGeom prst="rect">
            <a:avLst/>
          </a:prstGeom>
          <a:noFill/>
        </p:spPr>
        <p:txBody>
          <a:bodyPr wrap="none" rtlCol="0">
            <a:spAutoFit/>
          </a:bodyPr>
          <a:lstStyle/>
          <a:p>
            <a:r>
              <a:rPr lang="en-US" sz="1200" dirty="0" smtClean="0"/>
              <a:t>Credit: David </a:t>
            </a:r>
            <a:r>
              <a:rPr lang="en-US" sz="1200" dirty="0" err="1" smtClean="0"/>
              <a:t>Marcey</a:t>
            </a:r>
            <a:r>
              <a:rPr lang="en-US" sz="1200" dirty="0" smtClean="0"/>
              <a:t> Cal Lutheran Univ</a:t>
            </a:r>
            <a:r>
              <a:rPr lang="en-US" dirty="0" smtClean="0"/>
              <a:t>.</a:t>
            </a:r>
            <a:endParaRPr lang="en-US" dirty="0"/>
          </a:p>
        </p:txBody>
      </p:sp>
      <p:sp>
        <p:nvSpPr>
          <p:cNvPr id="13" name="TextBox 12"/>
          <p:cNvSpPr txBox="1"/>
          <p:nvPr/>
        </p:nvSpPr>
        <p:spPr>
          <a:xfrm>
            <a:off x="2401780" y="680656"/>
            <a:ext cx="2571345" cy="369332"/>
          </a:xfrm>
          <a:prstGeom prst="rect">
            <a:avLst/>
          </a:prstGeom>
          <a:noFill/>
        </p:spPr>
        <p:txBody>
          <a:bodyPr wrap="none" rtlCol="0">
            <a:spAutoFit/>
          </a:bodyPr>
          <a:lstStyle/>
          <a:p>
            <a:r>
              <a:rPr lang="en-US" dirty="0" smtClean="0">
                <a:solidFill>
                  <a:srgbClr val="002060"/>
                </a:solidFill>
              </a:rPr>
              <a:t>RNA Secondary Structures</a:t>
            </a:r>
            <a:endParaRPr lang="en-US" dirty="0">
              <a:solidFill>
                <a:srgbClr val="002060"/>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256" y="3918819"/>
            <a:ext cx="3918908" cy="2939181"/>
          </a:xfrm>
          <a:prstGeom prst="rect">
            <a:avLst/>
          </a:prstGeom>
        </p:spPr>
      </p:pic>
    </p:spTree>
    <p:extLst>
      <p:ext uri="{BB962C8B-B14F-4D97-AF65-F5344CB8AC3E}">
        <p14:creationId xmlns:p14="http://schemas.microsoft.com/office/powerpoint/2010/main" val="146465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394" y="1311726"/>
            <a:ext cx="9720072" cy="1499616"/>
          </a:xfrm>
        </p:spPr>
        <p:txBody>
          <a:bodyPr>
            <a:normAutofit fontScale="90000"/>
          </a:bodyPr>
          <a:lstStyle/>
          <a:p>
            <a:pPr lvl="0">
              <a:lnSpc>
                <a:spcPct val="90000"/>
              </a:lnSpc>
              <a:spcBef>
                <a:spcPts val="1200"/>
              </a:spcBef>
              <a:spcAft>
                <a:spcPts val="200"/>
              </a:spcAft>
              <a:buSzPct val="100000"/>
            </a:pPr>
            <a:r>
              <a:rPr lang="en-US" altLang="en-US" dirty="0" smtClean="0">
                <a:solidFill>
                  <a:srgbClr val="FF0000"/>
                </a:solidFill>
                <a:latin typeface="Arial" panose="020B0604020202020204" pitchFamily="34" charset="0"/>
              </a:rPr>
              <a:t/>
            </a:r>
            <a:br>
              <a:rPr lang="en-US" altLang="en-US" dirty="0" smtClean="0">
                <a:solidFill>
                  <a:srgbClr val="FF0000"/>
                </a:solidFill>
                <a:latin typeface="Arial" panose="020B0604020202020204" pitchFamily="34" charset="0"/>
              </a:rPr>
            </a:br>
            <a:r>
              <a:rPr lang="en-US" altLang="en-US" dirty="0">
                <a:solidFill>
                  <a:srgbClr val="FF0000"/>
                </a:solidFill>
                <a:latin typeface="Arial" panose="020B0604020202020204" pitchFamily="34" charset="0"/>
              </a:rPr>
              <a:t/>
            </a:r>
            <a:br>
              <a:rPr lang="en-US" altLang="en-US" dirty="0">
                <a:solidFill>
                  <a:srgbClr val="FF0000"/>
                </a:solidFill>
                <a:latin typeface="Arial" panose="020B0604020202020204" pitchFamily="34" charset="0"/>
              </a:rPr>
            </a:br>
            <a:r>
              <a:rPr lang="en-US" altLang="en-US" dirty="0" smtClean="0">
                <a:solidFill>
                  <a:srgbClr val="FF0000"/>
                </a:solidFill>
                <a:latin typeface="Arial" panose="020B0604020202020204" pitchFamily="34" charset="0"/>
              </a:rPr>
              <a:t/>
            </a:r>
            <a:br>
              <a:rPr lang="en-US" altLang="en-US" dirty="0" smtClean="0">
                <a:solidFill>
                  <a:srgbClr val="FF0000"/>
                </a:solidFill>
                <a:latin typeface="Arial" panose="020B0604020202020204" pitchFamily="34" charset="0"/>
              </a:rPr>
            </a:br>
            <a:r>
              <a:rPr lang="en-US" altLang="en-US" dirty="0">
                <a:solidFill>
                  <a:srgbClr val="FF0000"/>
                </a:solidFill>
                <a:latin typeface="Arial" panose="020B0604020202020204" pitchFamily="34" charset="0"/>
              </a:rPr>
              <a:t/>
            </a:r>
            <a:br>
              <a:rPr lang="en-US" altLang="en-US" dirty="0">
                <a:solidFill>
                  <a:srgbClr val="FF0000"/>
                </a:solidFill>
                <a:latin typeface="Arial" panose="020B0604020202020204" pitchFamily="34" charset="0"/>
              </a:rPr>
            </a:br>
            <a:r>
              <a:rPr lang="en-US" altLang="en-US" dirty="0" smtClean="0">
                <a:solidFill>
                  <a:srgbClr val="FF0000"/>
                </a:solidFill>
                <a:latin typeface="Arial" panose="020B0604020202020204" pitchFamily="34" charset="0"/>
              </a:rPr>
              <a:t/>
            </a:r>
            <a:br>
              <a:rPr lang="en-US" altLang="en-US" dirty="0" smtClean="0">
                <a:solidFill>
                  <a:srgbClr val="FF0000"/>
                </a:solidFill>
                <a:latin typeface="Arial" panose="020B0604020202020204" pitchFamily="34" charset="0"/>
              </a:rPr>
            </a:br>
            <a:r>
              <a:rPr lang="en-US" altLang="en-US" dirty="0" smtClean="0">
                <a:solidFill>
                  <a:srgbClr val="FF0000"/>
                </a:solidFill>
                <a:latin typeface="Arial" panose="020B0604020202020204" pitchFamily="34" charset="0"/>
              </a:rPr>
              <a:t>USE of FISH: </a:t>
            </a:r>
            <a:br>
              <a:rPr lang="en-US" altLang="en-US" dirty="0" smtClean="0">
                <a:solidFill>
                  <a:srgbClr val="FF0000"/>
                </a:solidFill>
                <a:latin typeface="Arial" panose="020B0604020202020204" pitchFamily="34" charset="0"/>
              </a:rPr>
            </a:br>
            <a:r>
              <a:rPr lang="en-US" altLang="en-US" sz="3600" cap="none" spc="0" dirty="0" smtClean="0">
                <a:solidFill>
                  <a:srgbClr val="2E2B21"/>
                </a:solidFill>
                <a:latin typeface="Arial" panose="020B0604020202020204" pitchFamily="34" charset="0"/>
                <a:ea typeface="+mn-ea"/>
                <a:cs typeface="+mn-cs"/>
              </a:rPr>
              <a:t>to identify the </a:t>
            </a:r>
            <a:r>
              <a:rPr lang="en-US" altLang="en-US" sz="3600" cap="none" spc="0" dirty="0">
                <a:solidFill>
                  <a:srgbClr val="2E2B21"/>
                </a:solidFill>
                <a:latin typeface="Arial" panose="020B0604020202020204" pitchFamily="34" charset="0"/>
                <a:ea typeface="+mn-ea"/>
                <a:cs typeface="+mn-cs"/>
              </a:rPr>
              <a:t>presence and location of a region of DNA or RNA within chromosome preparations, fixed cells or tissue sections</a:t>
            </a:r>
            <a:br>
              <a:rPr lang="en-US" altLang="en-US" sz="3600" cap="none" spc="0" dirty="0">
                <a:solidFill>
                  <a:srgbClr val="2E2B21"/>
                </a:solidFill>
                <a:latin typeface="Arial" panose="020B0604020202020204" pitchFamily="34" charset="0"/>
                <a:ea typeface="+mn-ea"/>
                <a:cs typeface="+mn-cs"/>
              </a:rPr>
            </a:br>
            <a:r>
              <a:rPr lang="en-US" altLang="en-US" sz="3600" cap="none" spc="0" dirty="0">
                <a:solidFill>
                  <a:srgbClr val="2E2B21"/>
                </a:solidFill>
                <a:latin typeface="Arial" panose="020B0604020202020204" pitchFamily="34" charset="0"/>
                <a:ea typeface="+mn-ea"/>
                <a:cs typeface="+mn-cs"/>
              </a:rPr>
              <a:t/>
            </a:r>
            <a:br>
              <a:rPr lang="en-US" altLang="en-US" sz="3600" cap="none" spc="0" dirty="0">
                <a:solidFill>
                  <a:srgbClr val="2E2B21"/>
                </a:solidFill>
                <a:latin typeface="Arial" panose="020B0604020202020204" pitchFamily="34" charset="0"/>
                <a:ea typeface="+mn-ea"/>
                <a:cs typeface="+mn-cs"/>
              </a:rPr>
            </a:br>
            <a:r>
              <a:rPr lang="en-US" altLang="en-US" dirty="0" smtClean="0">
                <a:solidFill>
                  <a:srgbClr val="FF0000"/>
                </a:solidFill>
                <a:latin typeface="Arial" panose="020B0604020202020204" pitchFamily="34" charset="0"/>
              </a:rPr>
              <a:t>MEDICAL USE of FISH:</a:t>
            </a:r>
            <a:r>
              <a:rPr lang="en-US" altLang="en-US" sz="3600" cap="none" spc="0" dirty="0">
                <a:solidFill>
                  <a:srgbClr val="2E2B21"/>
                </a:solidFill>
                <a:latin typeface="Arial" panose="020B0604020202020204" pitchFamily="34" charset="0"/>
                <a:ea typeface="+mn-ea"/>
                <a:cs typeface="+mn-cs"/>
              </a:rPr>
              <a:t/>
            </a:r>
            <a:br>
              <a:rPr lang="en-US" altLang="en-US" sz="3600" cap="none" spc="0" dirty="0">
                <a:solidFill>
                  <a:srgbClr val="2E2B21"/>
                </a:solidFill>
                <a:latin typeface="Arial" panose="020B0604020202020204" pitchFamily="34" charset="0"/>
                <a:ea typeface="+mn-ea"/>
                <a:cs typeface="+mn-cs"/>
              </a:rPr>
            </a:br>
            <a:r>
              <a:rPr lang="en-US" altLang="en-US" sz="3600" cap="none" spc="0" dirty="0" smtClean="0">
                <a:solidFill>
                  <a:srgbClr val="2E2B21"/>
                </a:solidFill>
                <a:latin typeface="Arial" panose="020B0604020202020204" pitchFamily="34" charset="0"/>
                <a:ea typeface="+mn-ea"/>
                <a:cs typeface="+mn-cs"/>
              </a:rPr>
              <a:t>to Identify  </a:t>
            </a:r>
            <a:r>
              <a:rPr lang="en-US" altLang="en-US" sz="3600" cap="none" spc="0" dirty="0">
                <a:solidFill>
                  <a:srgbClr val="2E2B21"/>
                </a:solidFill>
                <a:latin typeface="Arial" panose="020B0604020202020204" pitchFamily="34" charset="0"/>
                <a:ea typeface="+mn-ea"/>
                <a:cs typeface="+mn-cs"/>
              </a:rPr>
              <a:t>chromosomal </a:t>
            </a:r>
            <a:r>
              <a:rPr lang="en-US" altLang="en-US" sz="3600" cap="none" spc="0" dirty="0" smtClean="0">
                <a:solidFill>
                  <a:srgbClr val="2E2B21"/>
                </a:solidFill>
                <a:latin typeface="Arial" panose="020B0604020202020204" pitchFamily="34" charset="0"/>
                <a:ea typeface="+mn-ea"/>
                <a:cs typeface="+mn-cs"/>
              </a:rPr>
              <a:t>abnormalities; </a:t>
            </a:r>
            <a:r>
              <a:rPr lang="en-US" altLang="en-US" sz="3600" cap="none" spc="0" dirty="0">
                <a:solidFill>
                  <a:srgbClr val="2E2B21"/>
                </a:solidFill>
                <a:latin typeface="Arial" panose="020B0604020202020204" pitchFamily="34" charset="0"/>
                <a:ea typeface="+mn-ea"/>
                <a:cs typeface="+mn-cs"/>
              </a:rPr>
              <a:t>analysis of chromosome structural </a:t>
            </a:r>
            <a:r>
              <a:rPr lang="en-US" altLang="en-US" sz="3600" cap="none" spc="0" dirty="0" smtClean="0">
                <a:solidFill>
                  <a:srgbClr val="2E2B21"/>
                </a:solidFill>
                <a:latin typeface="Arial" panose="020B0604020202020204" pitchFamily="34" charset="0"/>
                <a:ea typeface="+mn-ea"/>
                <a:cs typeface="+mn-cs"/>
              </a:rPr>
              <a:t>aberrations </a:t>
            </a:r>
            <a:r>
              <a:rPr lang="en-US" altLang="en-US" sz="3600" cap="none" spc="0" dirty="0">
                <a:solidFill>
                  <a:srgbClr val="2E2B21"/>
                </a:solidFill>
                <a:latin typeface="Arial" panose="020B0604020202020204" pitchFamily="34" charset="0"/>
                <a:ea typeface="+mn-ea"/>
                <a:cs typeface="+mn-cs"/>
              </a:rPr>
              <a:t>and ploidy </a:t>
            </a:r>
            <a:r>
              <a:rPr lang="en-US" altLang="en-US" sz="3600" cap="none" spc="0" dirty="0" smtClean="0">
                <a:solidFill>
                  <a:srgbClr val="2E2B21"/>
                </a:solidFill>
                <a:latin typeface="Arial" panose="020B0604020202020204" pitchFamily="34" charset="0"/>
                <a:ea typeface="+mn-ea"/>
                <a:cs typeface="+mn-cs"/>
              </a:rPr>
              <a:t>determination.</a:t>
            </a:r>
            <a:br>
              <a:rPr lang="en-US" altLang="en-US" sz="3600" cap="none" spc="0" dirty="0" smtClean="0">
                <a:solidFill>
                  <a:srgbClr val="2E2B21"/>
                </a:solidFill>
                <a:latin typeface="Arial" panose="020B0604020202020204" pitchFamily="34" charset="0"/>
                <a:ea typeface="+mn-ea"/>
                <a:cs typeface="+mn-cs"/>
              </a:rPr>
            </a:br>
            <a:r>
              <a:rPr lang="en-US" altLang="en-US" sz="3600" cap="none" spc="0" dirty="0">
                <a:solidFill>
                  <a:srgbClr val="2E2B21"/>
                </a:solidFill>
                <a:latin typeface="Arial" panose="020B0604020202020204" pitchFamily="34" charset="0"/>
                <a:ea typeface="+mn-ea"/>
                <a:cs typeface="+mn-cs"/>
              </a:rPr>
              <a:t/>
            </a:r>
            <a:br>
              <a:rPr lang="en-US" altLang="en-US" sz="3600" cap="none" spc="0" dirty="0">
                <a:solidFill>
                  <a:srgbClr val="2E2B21"/>
                </a:solidFill>
                <a:latin typeface="Arial" panose="020B0604020202020204" pitchFamily="34" charset="0"/>
                <a:ea typeface="+mn-ea"/>
                <a:cs typeface="+mn-cs"/>
              </a:rPr>
            </a:br>
            <a:r>
              <a:rPr lang="en-US" altLang="en-US" sz="3600" cap="none" spc="0" dirty="0" smtClean="0">
                <a:solidFill>
                  <a:srgbClr val="2E2B21"/>
                </a:solidFill>
                <a:latin typeface="Arial" panose="020B0604020202020204" pitchFamily="34" charset="0"/>
                <a:ea typeface="+mn-ea"/>
                <a:cs typeface="+mn-cs"/>
              </a:rPr>
              <a:t>gene mapping studies, </a:t>
            </a:r>
            <a:r>
              <a:rPr lang="en-US" altLang="en-US" sz="3600" cap="none" spc="0" dirty="0">
                <a:solidFill>
                  <a:srgbClr val="2E2B21"/>
                </a:solidFill>
                <a:latin typeface="Arial" panose="020B0604020202020204" pitchFamily="34" charset="0"/>
                <a:ea typeface="+mn-ea"/>
                <a:cs typeface="+mn-cs"/>
              </a:rPr>
              <a:t>toxicological </a:t>
            </a:r>
            <a:r>
              <a:rPr lang="en-US" altLang="en-US" sz="3600" cap="none" spc="0" dirty="0" smtClean="0">
                <a:solidFill>
                  <a:srgbClr val="2E2B21"/>
                </a:solidFill>
                <a:latin typeface="Arial" panose="020B0604020202020204" pitchFamily="34" charset="0"/>
                <a:ea typeface="+mn-ea"/>
                <a:cs typeface="+mn-cs"/>
              </a:rPr>
              <a:t>studies. </a:t>
            </a:r>
            <a:r>
              <a:rPr lang="en-US" altLang="en-US" sz="4000" cap="none" spc="0" dirty="0" smtClean="0">
                <a:solidFill>
                  <a:srgbClr val="2E2B21"/>
                </a:solidFill>
                <a:latin typeface="Arial" panose="020B0604020202020204" pitchFamily="34" charset="0"/>
                <a:ea typeface="+mn-ea"/>
                <a:cs typeface="+mn-cs"/>
              </a:rPr>
              <a:t/>
            </a:r>
            <a:br>
              <a:rPr lang="en-US" altLang="en-US" sz="4000" cap="none" spc="0" dirty="0" smtClean="0">
                <a:solidFill>
                  <a:srgbClr val="2E2B21"/>
                </a:solidFill>
                <a:latin typeface="Arial" panose="020B0604020202020204" pitchFamily="34" charset="0"/>
                <a:ea typeface="+mn-ea"/>
                <a:cs typeface="+mn-cs"/>
              </a:rPr>
            </a:br>
            <a:endParaRPr lang="en-US" altLang="en-US" dirty="0">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20</a:t>
            </a:fld>
            <a:endParaRPr lang="en-US">
              <a:solidFill>
                <a:srgbClr val="2E2B21">
                  <a:lumMod val="90000"/>
                  <a:lumOff val="10000"/>
                </a:srgbClr>
              </a:solidFill>
            </a:endParaRPr>
          </a:p>
        </p:txBody>
      </p:sp>
    </p:spTree>
    <p:extLst>
      <p:ext uri="{BB962C8B-B14F-4D97-AF65-F5344CB8AC3E}">
        <p14:creationId xmlns:p14="http://schemas.microsoft.com/office/powerpoint/2010/main" val="420738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861291" y="1922745"/>
            <a:ext cx="9720073" cy="4023360"/>
          </a:xfrm>
        </p:spPr>
        <p:txBody>
          <a:bodyPr/>
          <a:lstStyle/>
          <a:p>
            <a:r>
              <a:rPr lang="en-US" altLang="en-US" sz="4000" dirty="0" smtClean="0">
                <a:latin typeface="Arial" panose="020B0604020202020204" pitchFamily="34" charset="0"/>
              </a:rPr>
              <a:t>less </a:t>
            </a:r>
            <a:r>
              <a:rPr lang="en-US" altLang="en-US" sz="4000" dirty="0">
                <a:latin typeface="Arial" panose="020B0604020202020204" pitchFamily="34" charset="0"/>
              </a:rPr>
              <a:t>labor-intensive method for confirming the presence of a DNA segment within an entire genome than other conventional methods like Southern blotting</a:t>
            </a:r>
          </a:p>
        </p:txBody>
      </p:sp>
      <p:sp>
        <p:nvSpPr>
          <p:cNvPr id="4" name="Rectangle 3"/>
          <p:cNvSpPr/>
          <p:nvPr/>
        </p:nvSpPr>
        <p:spPr>
          <a:xfrm>
            <a:off x="1160214" y="1002537"/>
            <a:ext cx="6694077" cy="769441"/>
          </a:xfrm>
          <a:prstGeom prst="rect">
            <a:avLst/>
          </a:prstGeom>
        </p:spPr>
        <p:txBody>
          <a:bodyPr wrap="none">
            <a:spAutoFit/>
          </a:bodyPr>
          <a:lstStyle/>
          <a:p>
            <a:r>
              <a:rPr lang="en-US" altLang="en-US" sz="4400" cap="all" spc="100" dirty="0" smtClean="0">
                <a:solidFill>
                  <a:srgbClr val="FF0000"/>
                </a:solidFill>
                <a:latin typeface="Arial" panose="020B0604020202020204" pitchFamily="34" charset="0"/>
                <a:ea typeface="+mj-ea"/>
                <a:cs typeface="+mj-cs"/>
              </a:rPr>
              <a:t>Advantage  </a:t>
            </a:r>
            <a:r>
              <a:rPr lang="en-US" altLang="en-US" sz="4400" cap="all" spc="100" dirty="0">
                <a:solidFill>
                  <a:srgbClr val="FF0000"/>
                </a:solidFill>
                <a:latin typeface="Arial" panose="020B0604020202020204" pitchFamily="34" charset="0"/>
                <a:ea typeface="+mj-ea"/>
                <a:cs typeface="+mj-cs"/>
              </a:rPr>
              <a:t>of FISH: </a:t>
            </a:r>
            <a:endParaRPr lang="en-US"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21</a:t>
            </a:fld>
            <a:endParaRPr lang="en-US">
              <a:solidFill>
                <a:srgbClr val="2E2B21">
                  <a:lumMod val="90000"/>
                  <a:lumOff val="10000"/>
                </a:srgbClr>
              </a:solidFill>
            </a:endParaRPr>
          </a:p>
        </p:txBody>
      </p:sp>
    </p:spTree>
    <p:extLst>
      <p:ext uri="{BB962C8B-B14F-4D97-AF65-F5344CB8AC3E}">
        <p14:creationId xmlns:p14="http://schemas.microsoft.com/office/powerpoint/2010/main" val="2701612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Grp="1" noChangeArrowheads="1"/>
          </p:cNvSpPr>
          <p:nvPr>
            <p:ph type="title"/>
          </p:nvPr>
        </p:nvSpPr>
        <p:spPr>
          <a:xfrm>
            <a:off x="8173233" y="876822"/>
            <a:ext cx="3814175" cy="5373665"/>
          </a:xfrm>
          <a:prstGeom prst="rect">
            <a:avLst/>
          </a:prstGeom>
        </p:spPr>
        <p:txBody>
          <a:bodyPr>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indent="0">
              <a:buClr>
                <a:srgbClr val="FF0000"/>
              </a:buClr>
              <a:buNone/>
            </a:pPr>
            <a:r>
              <a:rPr lang="en-US" altLang="en-US" sz="2200" b="1" dirty="0" smtClean="0">
                <a:solidFill>
                  <a:srgbClr val="FF0000"/>
                </a:solidFill>
                <a:latin typeface="Arial" panose="020B0604020202020204" pitchFamily="34" charset="0"/>
              </a:rPr>
              <a:t>1. </a:t>
            </a:r>
            <a:r>
              <a:rPr lang="en-US" altLang="en-US" sz="2200" dirty="0" smtClean="0">
                <a:latin typeface="Arial" panose="020B0604020202020204" pitchFamily="34" charset="0"/>
              </a:rPr>
              <a:t>Denature the chromosomes</a:t>
            </a:r>
            <a:br>
              <a:rPr lang="en-US" altLang="en-US" sz="2200" dirty="0" smtClean="0">
                <a:latin typeface="Arial" panose="020B0604020202020204" pitchFamily="34" charset="0"/>
              </a:rPr>
            </a:br>
            <a:r>
              <a:rPr lang="en-US" altLang="en-US" sz="2200" dirty="0">
                <a:latin typeface="Arial" panose="020B0604020202020204" pitchFamily="34" charset="0"/>
              </a:rPr>
              <a:t/>
            </a:r>
            <a:br>
              <a:rPr lang="en-US" altLang="en-US" sz="2200" dirty="0">
                <a:latin typeface="Arial" panose="020B0604020202020204" pitchFamily="34" charset="0"/>
              </a:rPr>
            </a:br>
            <a:r>
              <a:rPr lang="en-US" altLang="en-US" sz="2200" b="1" dirty="0" smtClean="0">
                <a:solidFill>
                  <a:srgbClr val="FF0000"/>
                </a:solidFill>
                <a:latin typeface="Arial" panose="020B0604020202020204" pitchFamily="34" charset="0"/>
              </a:rPr>
              <a:t>2. </a:t>
            </a:r>
            <a:r>
              <a:rPr lang="en-US" altLang="en-US" sz="2200" dirty="0" smtClean="0">
                <a:latin typeface="Arial" panose="020B0604020202020204" pitchFamily="34" charset="0"/>
              </a:rPr>
              <a:t>Denature the probe</a:t>
            </a:r>
          </a:p>
          <a:p>
            <a:pPr marL="0" indent="0">
              <a:buNone/>
            </a:pPr>
            <a:r>
              <a:rPr lang="en-US" altLang="en-US" sz="2200" b="1" dirty="0" smtClean="0">
                <a:solidFill>
                  <a:srgbClr val="FF0000"/>
                </a:solidFill>
                <a:latin typeface="Arial" panose="020B0604020202020204" pitchFamily="34" charset="0"/>
              </a:rPr>
              <a:t>3. </a:t>
            </a:r>
            <a:r>
              <a:rPr lang="en-US" altLang="en-US" sz="2200" dirty="0" smtClean="0">
                <a:latin typeface="Arial" panose="020B0604020202020204" pitchFamily="34" charset="0"/>
              </a:rPr>
              <a:t>Hybridization</a:t>
            </a:r>
          </a:p>
          <a:p>
            <a:pPr marL="0" indent="0">
              <a:buNone/>
            </a:pPr>
            <a:r>
              <a:rPr lang="en-US" altLang="en-US" sz="2200" b="1" dirty="0" smtClean="0">
                <a:solidFill>
                  <a:srgbClr val="FF0000"/>
                </a:solidFill>
                <a:latin typeface="Arial" panose="020B0604020202020204" pitchFamily="34" charset="0"/>
              </a:rPr>
              <a:t>4. </a:t>
            </a:r>
            <a:r>
              <a:rPr lang="en-US" altLang="en-US" sz="2200" dirty="0" smtClean="0">
                <a:latin typeface="Arial" panose="020B0604020202020204" pitchFamily="34" charset="0"/>
              </a:rPr>
              <a:t>Fluorescence staining</a:t>
            </a:r>
          </a:p>
          <a:p>
            <a:pPr marL="0" indent="0">
              <a:buNone/>
            </a:pPr>
            <a:r>
              <a:rPr lang="en-US" altLang="en-US" sz="2200" b="1" dirty="0" smtClean="0">
                <a:solidFill>
                  <a:srgbClr val="FF0000"/>
                </a:solidFill>
                <a:latin typeface="Arial" panose="020B0604020202020204" pitchFamily="34" charset="0"/>
              </a:rPr>
              <a:t>5. </a:t>
            </a:r>
            <a:r>
              <a:rPr lang="en-US" altLang="en-US" sz="2200" dirty="0" smtClean="0">
                <a:latin typeface="Arial" panose="020B0604020202020204" pitchFamily="34" charset="0"/>
              </a:rPr>
              <a:t>Examine slides or store in the dark</a:t>
            </a:r>
          </a:p>
          <a:p>
            <a:endParaRPr lang="en-US" altLang="en-US" sz="4000" dirty="0">
              <a:latin typeface="Arial" panose="020B0604020202020204" pitchFamily="34" charset="0"/>
            </a:endParaRPr>
          </a:p>
        </p:txBody>
      </p:sp>
      <p:grpSp>
        <p:nvGrpSpPr>
          <p:cNvPr id="12" name="Group 11"/>
          <p:cNvGrpSpPr/>
          <p:nvPr/>
        </p:nvGrpSpPr>
        <p:grpSpPr>
          <a:xfrm>
            <a:off x="225468" y="1001785"/>
            <a:ext cx="7415408" cy="5513863"/>
            <a:chOff x="225468" y="1001785"/>
            <a:chExt cx="7415408" cy="5513863"/>
          </a:xfrm>
        </p:grpSpPr>
        <p:pic>
          <p:nvPicPr>
            <p:cNvPr id="2050" name="Picture 2" descr="http://image.slidesharecdn.com/fish-151229082438/95/fish-9-638.jpg?cb=1451377504"/>
            <p:cNvPicPr>
              <a:picLocks noChangeAspect="1" noChangeArrowheads="1"/>
            </p:cNvPicPr>
            <p:nvPr/>
          </p:nvPicPr>
          <p:blipFill rotWithShape="1">
            <a:blip r:embed="rId2">
              <a:extLst>
                <a:ext uri="{28A0092B-C50C-407E-A947-70E740481C1C}">
                  <a14:useLocalDpi xmlns:a14="http://schemas.microsoft.com/office/drawing/2010/main" val="0"/>
                </a:ext>
              </a:extLst>
            </a:blip>
            <a:srcRect l="13498" t="14329"/>
            <a:stretch/>
          </p:blipFill>
          <p:spPr bwMode="auto">
            <a:xfrm>
              <a:off x="225468" y="1001785"/>
              <a:ext cx="7415408" cy="55138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281947" y="5486493"/>
              <a:ext cx="312906" cy="369332"/>
            </a:xfrm>
            <a:prstGeom prst="rect">
              <a:avLst/>
            </a:prstGeom>
          </p:spPr>
          <p:txBody>
            <a:bodyPr wrap="none">
              <a:spAutoFit/>
            </a:bodyPr>
            <a:lstStyle/>
            <a:p>
              <a:r>
                <a:rPr lang="en-US" altLang="en-US" b="1" dirty="0">
                  <a:solidFill>
                    <a:srgbClr val="FF0000"/>
                  </a:solidFill>
                  <a:latin typeface="Arial" panose="020B0604020202020204" pitchFamily="34" charset="0"/>
                </a:rPr>
                <a:t>1</a:t>
              </a:r>
              <a:endParaRPr lang="en-US" dirty="0"/>
            </a:p>
          </p:txBody>
        </p:sp>
        <p:sp>
          <p:nvSpPr>
            <p:cNvPr id="5" name="Rectangle 4"/>
            <p:cNvSpPr/>
            <p:nvPr/>
          </p:nvSpPr>
          <p:spPr>
            <a:xfrm>
              <a:off x="7327970" y="1377956"/>
              <a:ext cx="312906" cy="369332"/>
            </a:xfrm>
            <a:prstGeom prst="rect">
              <a:avLst/>
            </a:prstGeom>
          </p:spPr>
          <p:txBody>
            <a:bodyPr wrap="none">
              <a:spAutoFit/>
            </a:bodyPr>
            <a:lstStyle/>
            <a:p>
              <a:r>
                <a:rPr lang="en-US" altLang="en-US" b="1" dirty="0">
                  <a:solidFill>
                    <a:srgbClr val="FF0000"/>
                  </a:solidFill>
                  <a:latin typeface="Arial" panose="020B0604020202020204" pitchFamily="34" charset="0"/>
                </a:rPr>
                <a:t>2</a:t>
              </a:r>
              <a:endParaRPr lang="en-US" dirty="0"/>
            </a:p>
          </p:txBody>
        </p:sp>
        <p:sp>
          <p:nvSpPr>
            <p:cNvPr id="14" name="Rectangle 13"/>
            <p:cNvSpPr/>
            <p:nvPr/>
          </p:nvSpPr>
          <p:spPr>
            <a:xfrm>
              <a:off x="1048011" y="4590696"/>
              <a:ext cx="250521" cy="187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57807" y="2304974"/>
              <a:ext cx="250521" cy="187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57600" y="3639719"/>
              <a:ext cx="200415" cy="131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59860" y="4499975"/>
              <a:ext cx="312906" cy="369332"/>
            </a:xfrm>
            <a:prstGeom prst="rect">
              <a:avLst/>
            </a:prstGeom>
          </p:spPr>
          <p:txBody>
            <a:bodyPr wrap="none">
              <a:spAutoFit/>
            </a:bodyPr>
            <a:lstStyle/>
            <a:p>
              <a:r>
                <a:rPr lang="en-US" altLang="en-US" b="1" dirty="0">
                  <a:solidFill>
                    <a:srgbClr val="FF0000"/>
                  </a:solidFill>
                  <a:latin typeface="Arial" panose="020B0604020202020204" pitchFamily="34" charset="0"/>
                </a:rPr>
                <a:t>3</a:t>
              </a:r>
              <a:endParaRPr lang="en-US" dirty="0"/>
            </a:p>
          </p:txBody>
        </p:sp>
        <p:sp>
          <p:nvSpPr>
            <p:cNvPr id="9" name="Rectangle 8"/>
            <p:cNvSpPr/>
            <p:nvPr/>
          </p:nvSpPr>
          <p:spPr>
            <a:xfrm>
              <a:off x="3757807" y="2214253"/>
              <a:ext cx="312906" cy="369332"/>
            </a:xfrm>
            <a:prstGeom prst="rect">
              <a:avLst/>
            </a:prstGeom>
          </p:spPr>
          <p:txBody>
            <a:bodyPr wrap="none">
              <a:spAutoFit/>
            </a:bodyPr>
            <a:lstStyle/>
            <a:p>
              <a:r>
                <a:rPr lang="en-US" altLang="en-US" b="1" dirty="0">
                  <a:solidFill>
                    <a:srgbClr val="FF0000"/>
                  </a:solidFill>
                  <a:latin typeface="Arial" panose="020B0604020202020204" pitchFamily="34" charset="0"/>
                </a:rPr>
                <a:t>4</a:t>
              </a:r>
              <a:endParaRPr lang="en-US" dirty="0"/>
            </a:p>
          </p:txBody>
        </p:sp>
        <p:sp>
          <p:nvSpPr>
            <p:cNvPr id="11" name="Rectangle 10"/>
            <p:cNvSpPr/>
            <p:nvPr/>
          </p:nvSpPr>
          <p:spPr>
            <a:xfrm>
              <a:off x="5463558" y="4869307"/>
              <a:ext cx="312906" cy="369332"/>
            </a:xfrm>
            <a:prstGeom prst="rect">
              <a:avLst/>
            </a:prstGeom>
          </p:spPr>
          <p:txBody>
            <a:bodyPr wrap="none">
              <a:spAutoFit/>
            </a:bodyPr>
            <a:lstStyle/>
            <a:p>
              <a:r>
                <a:rPr lang="en-US" altLang="en-US" b="1" dirty="0">
                  <a:solidFill>
                    <a:srgbClr val="FF0000"/>
                  </a:solidFill>
                  <a:latin typeface="Arial" panose="020B0604020202020204" pitchFamily="34" charset="0"/>
                </a:rPr>
                <a:t>5</a:t>
              </a:r>
              <a:endParaRPr lang="en-US" dirty="0"/>
            </a:p>
          </p:txBody>
        </p:sp>
      </p:grpSp>
      <p:sp>
        <p:nvSpPr>
          <p:cNvPr id="18" name="Rectangle 17"/>
          <p:cNvSpPr/>
          <p:nvPr/>
        </p:nvSpPr>
        <p:spPr>
          <a:xfrm>
            <a:off x="1479156" y="216566"/>
            <a:ext cx="5921814" cy="769441"/>
          </a:xfrm>
          <a:prstGeom prst="rect">
            <a:avLst/>
          </a:prstGeom>
        </p:spPr>
        <p:txBody>
          <a:bodyPr wrap="none">
            <a:spAutoFit/>
          </a:bodyPr>
          <a:lstStyle/>
          <a:p>
            <a:r>
              <a:rPr lang="en-US" altLang="en-US" sz="4400" cap="all" spc="100" dirty="0" smtClean="0">
                <a:solidFill>
                  <a:srgbClr val="FF0000"/>
                </a:solidFill>
                <a:latin typeface="Arial" panose="020B0604020202020204" pitchFamily="34" charset="0"/>
                <a:ea typeface="+mj-ea"/>
                <a:cs typeface="+mj-cs"/>
              </a:rPr>
              <a:t> FISH PROCEDURE: </a:t>
            </a:r>
            <a:endParaRPr lang="en-US"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22</a:t>
            </a:fld>
            <a:endParaRPr lang="en-US">
              <a:solidFill>
                <a:srgbClr val="2E2B21">
                  <a:lumMod val="90000"/>
                  <a:lumOff val="10000"/>
                </a:srgbClr>
              </a:solidFill>
            </a:endParaRPr>
          </a:p>
        </p:txBody>
      </p:sp>
    </p:spTree>
    <p:extLst>
      <p:ext uri="{BB962C8B-B14F-4D97-AF65-F5344CB8AC3E}">
        <p14:creationId xmlns:p14="http://schemas.microsoft.com/office/powerpoint/2010/main" val="4064421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23</a:t>
            </a:fld>
            <a:endParaRPr lang="en-US">
              <a:solidFill>
                <a:srgbClr val="2E2B21">
                  <a:lumMod val="90000"/>
                  <a:lumOff val="10000"/>
                </a:srgbClr>
              </a:solidFill>
            </a:endParaRPr>
          </a:p>
        </p:txBody>
      </p:sp>
      <p:pic>
        <p:nvPicPr>
          <p:cNvPr id="6146" name="Picture 2" descr="http://www.visionlearning.com/img/library/modules/mid184/Image/VLObject-5455-110303100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765" y="1111902"/>
            <a:ext cx="3188875" cy="448247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928460" y="989878"/>
            <a:ext cx="6096000" cy="4708981"/>
          </a:xfrm>
          <a:prstGeom prst="rect">
            <a:avLst/>
          </a:prstGeom>
        </p:spPr>
        <p:txBody>
          <a:bodyPr>
            <a:spAutoFit/>
          </a:bodyPr>
          <a:lstStyle/>
          <a:p>
            <a:endParaRPr lang="en-US" b="1" dirty="0">
              <a:solidFill>
                <a:srgbClr val="003300"/>
              </a:solidFill>
              <a:latin typeface="Century Gothic" panose="020B0502020202020204" pitchFamily="34" charset="0"/>
            </a:endParaRPr>
          </a:p>
          <a:p>
            <a:r>
              <a:rPr lang="en-US" dirty="0">
                <a:solidFill>
                  <a:srgbClr val="333333"/>
                </a:solidFill>
                <a:latin typeface="Arial" panose="020B0604020202020204" pitchFamily="34" charset="0"/>
                <a:cs typeface="Arial" panose="020B0604020202020204" pitchFamily="34" charset="0"/>
              </a:rPr>
              <a:t>For the first half of the 20th century, genes were seen as objects with fixed positions on the chromosomes</a:t>
            </a:r>
            <a:r>
              <a:rPr lang="en-US" dirty="0" smtClean="0">
                <a:solidFill>
                  <a:srgbClr val="333333"/>
                </a:solidFill>
                <a:latin typeface="Arial" panose="020B0604020202020204" pitchFamily="34" charset="0"/>
                <a:cs typeface="Arial" panose="020B0604020202020204" pitchFamily="34" charset="0"/>
              </a:rPr>
              <a:t>.</a:t>
            </a:r>
          </a:p>
          <a:p>
            <a:endParaRPr lang="en-US" dirty="0">
              <a:solidFill>
                <a:srgbClr val="333333"/>
              </a:solidFill>
              <a:latin typeface="Arial" panose="020B0604020202020204" pitchFamily="34" charset="0"/>
              <a:cs typeface="Arial" panose="020B0604020202020204" pitchFamily="34" charset="0"/>
            </a:endParaRPr>
          </a:p>
          <a:p>
            <a:r>
              <a:rPr lang="en-US" dirty="0" smtClean="0">
                <a:solidFill>
                  <a:srgbClr val="333333"/>
                </a:solidFill>
                <a:latin typeface="Arial" panose="020B0604020202020204" pitchFamily="34" charset="0"/>
                <a:cs typeface="Arial" panose="020B0604020202020204" pitchFamily="34" charset="0"/>
              </a:rPr>
              <a:t>However</a:t>
            </a:r>
            <a:r>
              <a:rPr lang="en-US" dirty="0">
                <a:solidFill>
                  <a:srgbClr val="333333"/>
                </a:solidFill>
                <a:latin typeface="Arial" panose="020B0604020202020204" pitchFamily="34" charset="0"/>
                <a:cs typeface="Arial" panose="020B0604020202020204" pitchFamily="34" charset="0"/>
              </a:rPr>
              <a:t>, in the 1950s, </a:t>
            </a:r>
            <a:r>
              <a:rPr lang="en-US" dirty="0" smtClean="0">
                <a:solidFill>
                  <a:srgbClr val="333333"/>
                </a:solidFill>
                <a:latin typeface="Arial" panose="020B0604020202020204" pitchFamily="34" charset="0"/>
                <a:cs typeface="Arial" panose="020B0604020202020204" pitchFamily="34" charset="0"/>
              </a:rPr>
              <a:t>  </a:t>
            </a:r>
            <a:r>
              <a:rPr lang="en-US" dirty="0">
                <a:solidFill>
                  <a:srgbClr val="333333"/>
                </a:solidFill>
                <a:latin typeface="Arial" panose="020B0604020202020204" pitchFamily="34" charset="0"/>
                <a:cs typeface="Arial" panose="020B0604020202020204" pitchFamily="34" charset="0"/>
              </a:rPr>
              <a:t>Barbara </a:t>
            </a:r>
            <a:r>
              <a:rPr lang="en-US" dirty="0" smtClean="0">
                <a:solidFill>
                  <a:srgbClr val="333333"/>
                </a:solidFill>
                <a:latin typeface="Arial" panose="020B0604020202020204" pitchFamily="34" charset="0"/>
                <a:cs typeface="Arial" panose="020B0604020202020204" pitchFamily="34" charset="0"/>
              </a:rPr>
              <a:t>McClintock  showed in maize  </a:t>
            </a:r>
            <a:r>
              <a:rPr lang="en-US" dirty="0">
                <a:solidFill>
                  <a:srgbClr val="333333"/>
                </a:solidFill>
                <a:latin typeface="Arial" panose="020B0604020202020204" pitchFamily="34" charset="0"/>
                <a:cs typeface="Arial" panose="020B0604020202020204" pitchFamily="34" charset="0"/>
              </a:rPr>
              <a:t>that certain DNA fragments, termed </a:t>
            </a:r>
            <a:r>
              <a:rPr lang="en-US" dirty="0">
                <a:solidFill>
                  <a:srgbClr val="FF0000"/>
                </a:solidFill>
                <a:latin typeface="Arial" panose="020B0604020202020204" pitchFamily="34" charset="0"/>
                <a:cs typeface="Arial" panose="020B0604020202020204" pitchFamily="34" charset="0"/>
              </a:rPr>
              <a:t>transposons</a:t>
            </a:r>
            <a:r>
              <a:rPr lang="en-US" dirty="0">
                <a:solidFill>
                  <a:srgbClr val="333333"/>
                </a:solidFill>
                <a:latin typeface="Arial" panose="020B0604020202020204" pitchFamily="34" charset="0"/>
                <a:cs typeface="Arial" panose="020B0604020202020204" pitchFamily="34" charset="0"/>
              </a:rPr>
              <a:t>,  </a:t>
            </a:r>
            <a:r>
              <a:rPr lang="en-US" dirty="0" smtClean="0">
                <a:solidFill>
                  <a:srgbClr val="333333"/>
                </a:solidFill>
                <a:latin typeface="Arial" panose="020B0604020202020204" pitchFamily="34" charset="0"/>
                <a:cs typeface="Arial" panose="020B0604020202020204" pitchFamily="34" charset="0"/>
              </a:rPr>
              <a:t>can </a:t>
            </a:r>
            <a:r>
              <a:rPr lang="en-US" dirty="0">
                <a:solidFill>
                  <a:srgbClr val="333333"/>
                </a:solidFill>
                <a:latin typeface="Arial" panose="020B0604020202020204" pitchFamily="34" charset="0"/>
                <a:cs typeface="Arial" panose="020B0604020202020204" pitchFamily="34" charset="0"/>
              </a:rPr>
              <a:t>be activated to </a:t>
            </a:r>
            <a:r>
              <a:rPr lang="en-US" dirty="0">
                <a:solidFill>
                  <a:srgbClr val="FF0000"/>
                </a:solidFill>
                <a:latin typeface="Arial" panose="020B0604020202020204" pitchFamily="34" charset="0"/>
                <a:cs typeface="Arial" panose="020B0604020202020204" pitchFamily="34" charset="0"/>
              </a:rPr>
              <a:t>"jump" </a:t>
            </a:r>
            <a:r>
              <a:rPr lang="en-US" dirty="0">
                <a:solidFill>
                  <a:srgbClr val="333333"/>
                </a:solidFill>
                <a:latin typeface="Arial" panose="020B0604020202020204" pitchFamily="34" charset="0"/>
                <a:cs typeface="Arial" panose="020B0604020202020204" pitchFamily="34" charset="0"/>
              </a:rPr>
              <a:t>from one position on a chromosome to another. </a:t>
            </a:r>
            <a:endParaRPr lang="en-US" dirty="0" smtClean="0">
              <a:solidFill>
                <a:srgbClr val="333333"/>
              </a:solidFill>
              <a:latin typeface="Arial" panose="020B0604020202020204" pitchFamily="34" charset="0"/>
              <a:cs typeface="Arial" panose="020B0604020202020204" pitchFamily="34" charset="0"/>
            </a:endParaRPr>
          </a:p>
          <a:p>
            <a:endParaRPr lang="en-US" sz="2000" dirty="0">
              <a:solidFill>
                <a:srgbClr val="333333"/>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She </a:t>
            </a:r>
            <a:r>
              <a:rPr lang="en-US" sz="2000" dirty="0">
                <a:latin typeface="Arial" panose="020B0604020202020204" pitchFamily="34" charset="0"/>
                <a:cs typeface="Arial" panose="020B0604020202020204" pitchFamily="34" charset="0"/>
              </a:rPr>
              <a:t>identified a particular chromosome breakage event that always occurred at the same locus on maize chromosome 9, which she named the "</a:t>
            </a:r>
            <a:r>
              <a:rPr lang="en-US" sz="2000" b="1" i="1" dirty="0">
                <a:solidFill>
                  <a:srgbClr val="FF0000"/>
                </a:solidFill>
                <a:latin typeface="Arial" panose="020B0604020202020204" pitchFamily="34" charset="0"/>
                <a:cs typeface="Arial" panose="020B0604020202020204" pitchFamily="34" charset="0"/>
              </a:rPr>
              <a:t>Ds"</a:t>
            </a:r>
            <a:r>
              <a:rPr lang="en-US" sz="2000" b="1" dirty="0">
                <a:solidFill>
                  <a:srgbClr val="FF0000"/>
                </a:solidFill>
                <a:latin typeface="Arial" panose="020B0604020202020204" pitchFamily="34" charset="0"/>
                <a:cs typeface="Arial" panose="020B0604020202020204" pitchFamily="34" charset="0"/>
              </a:rPr>
              <a:t> or "dissociation" </a:t>
            </a:r>
            <a:r>
              <a:rPr lang="en-US" sz="2000" b="1" dirty="0" smtClean="0">
                <a:solidFill>
                  <a:srgbClr val="FF0000"/>
                </a:solidFill>
                <a:latin typeface="Arial" panose="020B0604020202020204" pitchFamily="34" charset="0"/>
                <a:cs typeface="Arial" panose="020B0604020202020204" pitchFamily="34" charset="0"/>
              </a:rPr>
              <a:t>locus.</a:t>
            </a:r>
          </a:p>
          <a:p>
            <a:pPr>
              <a:buFont typeface="Wingdings" panose="05000000000000000000" pitchFamily="2" charset="2"/>
              <a:buNone/>
            </a:pPr>
            <a:r>
              <a:rPr lang="en-US" altLang="en-US" sz="2000" dirty="0" smtClean="0"/>
              <a:t> </a:t>
            </a:r>
            <a:endParaRPr lang="en-US" sz="2000" dirty="0" smtClean="0">
              <a:solidFill>
                <a:srgbClr val="333333"/>
              </a:solidFill>
              <a:latin typeface="Arial" panose="020B0604020202020204" pitchFamily="34" charset="0"/>
              <a:cs typeface="Arial" panose="020B0604020202020204" pitchFamily="34" charset="0"/>
            </a:endParaRPr>
          </a:p>
          <a:p>
            <a:endParaRPr lang="en-US" dirty="0">
              <a:solidFill>
                <a:srgbClr val="333333"/>
              </a:solidFill>
              <a:latin typeface="Century Gothic" panose="020B0502020202020204" pitchFamily="34" charset="0"/>
            </a:endParaRPr>
          </a:p>
          <a:p>
            <a:endParaRPr lang="en-US" dirty="0" smtClean="0">
              <a:solidFill>
                <a:srgbClr val="333333"/>
              </a:solidFill>
              <a:latin typeface="Century Gothic" panose="020B0502020202020204" pitchFamily="34" charset="0"/>
            </a:endParaRPr>
          </a:p>
        </p:txBody>
      </p:sp>
      <p:sp>
        <p:nvSpPr>
          <p:cNvPr id="7" name="Rectangle 2"/>
          <p:cNvSpPr>
            <a:spLocks noGrp="1" noChangeArrowheads="1"/>
          </p:cNvSpPr>
          <p:nvPr>
            <p:ph type="title"/>
          </p:nvPr>
        </p:nvSpPr>
        <p:spPr>
          <a:xfrm>
            <a:off x="190260" y="106230"/>
            <a:ext cx="8885237" cy="1155700"/>
          </a:xfrm>
        </p:spPr>
        <p:txBody>
          <a:bodyPr/>
          <a:lstStyle/>
          <a:p>
            <a:r>
              <a:rPr lang="en-US" altLang="en-US" dirty="0">
                <a:solidFill>
                  <a:srgbClr val="FF0000"/>
                </a:solidFill>
              </a:rPr>
              <a:t>Transposable</a:t>
            </a:r>
            <a:r>
              <a:rPr lang="en-US" altLang="en-US" dirty="0"/>
              <a:t> </a:t>
            </a:r>
            <a:r>
              <a:rPr lang="en-US" altLang="en-US" dirty="0">
                <a:solidFill>
                  <a:srgbClr val="FF0000"/>
                </a:solidFill>
              </a:rPr>
              <a:t>Elements</a:t>
            </a:r>
          </a:p>
        </p:txBody>
      </p:sp>
      <p:sp>
        <p:nvSpPr>
          <p:cNvPr id="8" name="Text Box 3"/>
          <p:cNvSpPr txBox="1">
            <a:spLocks noChangeArrowheads="1"/>
          </p:cNvSpPr>
          <p:nvPr/>
        </p:nvSpPr>
        <p:spPr bwMode="auto">
          <a:xfrm>
            <a:off x="8401964" y="427977"/>
            <a:ext cx="301294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800" dirty="0">
                <a:solidFill>
                  <a:srgbClr val="FF0000"/>
                </a:solidFill>
              </a:rPr>
              <a:t>(or, Jumping Genes)</a:t>
            </a:r>
          </a:p>
        </p:txBody>
      </p:sp>
      <p:sp>
        <p:nvSpPr>
          <p:cNvPr id="6" name="Rectangle 5"/>
          <p:cNvSpPr/>
          <p:nvPr/>
        </p:nvSpPr>
        <p:spPr>
          <a:xfrm>
            <a:off x="555320" y="5822906"/>
            <a:ext cx="6096000" cy="646331"/>
          </a:xfrm>
          <a:prstGeom prst="rect">
            <a:avLst/>
          </a:prstGeom>
        </p:spPr>
        <p:txBody>
          <a:bodyPr>
            <a:spAutoFit/>
          </a:bodyPr>
          <a:lstStyle/>
          <a:p>
            <a:r>
              <a:rPr lang="en-US" b="1" dirty="0">
                <a:solidFill>
                  <a:srgbClr val="333333"/>
                </a:solidFill>
                <a:latin typeface="Century Gothic" panose="020B0502020202020204" pitchFamily="34" charset="0"/>
              </a:rPr>
              <a:t>Barbara McClintock was awarded </a:t>
            </a:r>
            <a:r>
              <a:rPr lang="en-US" b="1" dirty="0" smtClean="0">
                <a:solidFill>
                  <a:srgbClr val="333333"/>
                </a:solidFill>
                <a:latin typeface="Century Gothic" panose="020B0502020202020204" pitchFamily="34" charset="0"/>
              </a:rPr>
              <a:t>Nobel </a:t>
            </a:r>
            <a:r>
              <a:rPr lang="en-US" b="1" dirty="0">
                <a:solidFill>
                  <a:srgbClr val="333333"/>
                </a:solidFill>
                <a:latin typeface="Century Gothic" panose="020B0502020202020204" pitchFamily="34" charset="0"/>
              </a:rPr>
              <a:t>Prize in Physiology or </a:t>
            </a:r>
            <a:r>
              <a:rPr lang="en-US" b="1" dirty="0" smtClean="0">
                <a:solidFill>
                  <a:srgbClr val="333333"/>
                </a:solidFill>
                <a:latin typeface="Century Gothic" panose="020B0502020202020204" pitchFamily="34" charset="0"/>
              </a:rPr>
              <a:t>Medicine, in the </a:t>
            </a:r>
            <a:r>
              <a:rPr lang="en-US" b="1" dirty="0">
                <a:solidFill>
                  <a:srgbClr val="333333"/>
                </a:solidFill>
                <a:latin typeface="Century Gothic" panose="020B0502020202020204" pitchFamily="34" charset="0"/>
              </a:rPr>
              <a:t>1983 </a:t>
            </a:r>
          </a:p>
        </p:txBody>
      </p:sp>
    </p:spTree>
    <p:extLst>
      <p:ext uri="{BB962C8B-B14F-4D97-AF65-F5344CB8AC3E}">
        <p14:creationId xmlns:p14="http://schemas.microsoft.com/office/powerpoint/2010/main" val="78582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24</a:t>
            </a:fld>
            <a:endParaRPr lang="en-US">
              <a:solidFill>
                <a:srgbClr val="2E2B21">
                  <a:lumMod val="90000"/>
                  <a:lumOff val="10000"/>
                </a:srgbClr>
              </a:solidFill>
            </a:endParaRPr>
          </a:p>
        </p:txBody>
      </p:sp>
      <p:sp>
        <p:nvSpPr>
          <p:cNvPr id="5" name="Rectangle 4"/>
          <p:cNvSpPr/>
          <p:nvPr/>
        </p:nvSpPr>
        <p:spPr>
          <a:xfrm>
            <a:off x="805840" y="1194015"/>
            <a:ext cx="9755919" cy="707886"/>
          </a:xfrm>
          <a:prstGeom prst="rect">
            <a:avLst/>
          </a:prstGeom>
        </p:spPr>
        <p:txBody>
          <a:bodyPr wrap="square">
            <a:spAutoFit/>
          </a:bodyPr>
          <a:lstStyle/>
          <a:p>
            <a:r>
              <a:rPr lang="en-US" altLang="en-US" sz="2000" dirty="0" smtClean="0">
                <a:latin typeface="Arial" panose="020B0604020202020204" pitchFamily="34" charset="0"/>
                <a:cs typeface="Arial" panose="020B0604020202020204" pitchFamily="34" charset="0"/>
              </a:rPr>
              <a:t>The </a:t>
            </a:r>
            <a:r>
              <a:rPr lang="en-US" altLang="en-US" sz="2000" dirty="0">
                <a:latin typeface="Arial" panose="020B0604020202020204" pitchFamily="34" charset="0"/>
                <a:cs typeface="Arial" panose="020B0604020202020204" pitchFamily="34" charset="0"/>
              </a:rPr>
              <a:t>plants </a:t>
            </a:r>
            <a:r>
              <a:rPr lang="en-US" altLang="en-US" sz="2000" dirty="0" smtClean="0">
                <a:latin typeface="Arial" panose="020B0604020202020204" pitchFamily="34" charset="0"/>
                <a:cs typeface="Arial" panose="020B0604020202020204" pitchFamily="34" charset="0"/>
              </a:rPr>
              <a:t>containing </a:t>
            </a:r>
            <a:r>
              <a:rPr lang="en-US" altLang="en-US" sz="2000" dirty="0">
                <a:latin typeface="Arial" panose="020B0604020202020204" pitchFamily="34" charset="0"/>
                <a:cs typeface="Arial" panose="020B0604020202020204" pitchFamily="34" charset="0"/>
              </a:rPr>
              <a:t>a </a:t>
            </a:r>
            <a:r>
              <a:rPr lang="en-US" altLang="en-US" sz="2000" b="1" dirty="0">
                <a:solidFill>
                  <a:srgbClr val="FF0000"/>
                </a:solidFill>
                <a:latin typeface="Arial" panose="020B0604020202020204" pitchFamily="34" charset="0"/>
                <a:cs typeface="Arial" panose="020B0604020202020204" pitchFamily="34" charset="0"/>
              </a:rPr>
              <a:t>broken chromosome </a:t>
            </a:r>
            <a:r>
              <a:rPr lang="en-US" altLang="en-US" sz="2000" b="1" dirty="0" smtClean="0">
                <a:solidFill>
                  <a:srgbClr val="FF0000"/>
                </a:solidFill>
                <a:latin typeface="Arial" panose="020B0604020202020204" pitchFamily="34" charset="0"/>
                <a:cs typeface="Arial" panose="020B0604020202020204" pitchFamily="34" charset="0"/>
              </a:rPr>
              <a:t>9</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smtClean="0">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showed stripes </a:t>
            </a:r>
            <a:r>
              <a:rPr lang="en-US" altLang="en-US" sz="2000" dirty="0">
                <a:latin typeface="Arial" panose="020B0604020202020204" pitchFamily="34" charset="0"/>
                <a:cs typeface="Arial" panose="020B0604020202020204" pitchFamily="34" charset="0"/>
              </a:rPr>
              <a:t>and spots of color, an indication that mutations had taken place in the developing body of the plant. </a:t>
            </a:r>
          </a:p>
        </p:txBody>
      </p:sp>
      <p:sp>
        <p:nvSpPr>
          <p:cNvPr id="6" name="Rectangle 2"/>
          <p:cNvSpPr>
            <a:spLocks noGrp="1" noChangeArrowheads="1"/>
          </p:cNvSpPr>
          <p:nvPr>
            <p:ph type="title"/>
          </p:nvPr>
        </p:nvSpPr>
        <p:spPr>
          <a:xfrm>
            <a:off x="2925763" y="156334"/>
            <a:ext cx="8885237" cy="1155700"/>
          </a:xfrm>
        </p:spPr>
        <p:txBody>
          <a:bodyPr/>
          <a:lstStyle/>
          <a:p>
            <a:r>
              <a:rPr lang="en-US" altLang="en-US" dirty="0">
                <a:solidFill>
                  <a:srgbClr val="FF0000"/>
                </a:solidFill>
              </a:rPr>
              <a:t>Transposable</a:t>
            </a:r>
            <a:r>
              <a:rPr lang="en-US" altLang="en-US" dirty="0"/>
              <a:t> </a:t>
            </a:r>
            <a:r>
              <a:rPr lang="en-US" altLang="en-US" dirty="0">
                <a:solidFill>
                  <a:srgbClr val="FF0000"/>
                </a:solidFill>
              </a:rPr>
              <a:t>Elements</a:t>
            </a:r>
          </a:p>
        </p:txBody>
      </p:sp>
      <p:pic>
        <p:nvPicPr>
          <p:cNvPr id="7" name="Picture 3" descr="(normal size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051" y="2091846"/>
            <a:ext cx="3249790" cy="42108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0572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25</a:t>
            </a:fld>
            <a:endParaRPr lang="en-US">
              <a:solidFill>
                <a:srgbClr val="2E2B21">
                  <a:lumMod val="90000"/>
                  <a:lumOff val="10000"/>
                </a:srgbClr>
              </a:solidFill>
            </a:endParaRPr>
          </a:p>
        </p:txBody>
      </p:sp>
      <p:sp>
        <p:nvSpPr>
          <p:cNvPr id="5" name="Rectangle 4"/>
          <p:cNvSpPr/>
          <p:nvPr/>
        </p:nvSpPr>
        <p:spPr>
          <a:xfrm>
            <a:off x="2794098" y="661760"/>
            <a:ext cx="7083991" cy="646331"/>
          </a:xfrm>
          <a:prstGeom prst="rect">
            <a:avLst/>
          </a:prstGeom>
        </p:spPr>
        <p:txBody>
          <a:bodyPr wrap="none">
            <a:spAutoFit/>
          </a:bodyPr>
          <a:lstStyle/>
          <a:p>
            <a:r>
              <a:rPr lang="en-US" altLang="en-US" sz="3600" b="1" dirty="0">
                <a:solidFill>
                  <a:srgbClr val="FF0000"/>
                </a:solidFill>
                <a:latin typeface="Arial" panose="020B0604020202020204" pitchFamily="34" charset="0"/>
                <a:cs typeface="Arial" panose="020B0604020202020204" pitchFamily="34" charset="0"/>
              </a:rPr>
              <a:t>Philadelphia (</a:t>
            </a:r>
            <a:r>
              <a:rPr lang="en-US" altLang="en-US" sz="3600" b="1" dirty="0" err="1">
                <a:solidFill>
                  <a:srgbClr val="FF0000"/>
                </a:solidFill>
                <a:latin typeface="Arial" panose="020B0604020202020204" pitchFamily="34" charset="0"/>
                <a:cs typeface="Arial" panose="020B0604020202020204" pitchFamily="34" charset="0"/>
              </a:rPr>
              <a:t>Ph</a:t>
            </a:r>
            <a:r>
              <a:rPr lang="en-US" altLang="en-US" sz="3600" b="1" dirty="0">
                <a:solidFill>
                  <a:srgbClr val="FF0000"/>
                </a:solidFill>
                <a:latin typeface="Arial" panose="020B0604020202020204" pitchFamily="34" charset="0"/>
                <a:cs typeface="Arial" panose="020B0604020202020204" pitchFamily="34" charset="0"/>
              </a:rPr>
              <a:t>) chromosome </a:t>
            </a:r>
            <a:endParaRPr lang="en-US" sz="3600" dirty="0"/>
          </a:p>
        </p:txBody>
      </p:sp>
      <p:sp>
        <p:nvSpPr>
          <p:cNvPr id="6" name="Rectangle 5"/>
          <p:cNvSpPr/>
          <p:nvPr/>
        </p:nvSpPr>
        <p:spPr>
          <a:xfrm>
            <a:off x="768900" y="1552608"/>
            <a:ext cx="10392427" cy="1754326"/>
          </a:xfrm>
          <a:prstGeom prst="rect">
            <a:avLst/>
          </a:prstGeom>
        </p:spPr>
        <p:txBody>
          <a:bodyPr wrap="square">
            <a:spAutoFit/>
          </a:bodyPr>
          <a:lstStyle/>
          <a:p>
            <a:pPr algn="ctr"/>
            <a:r>
              <a:rPr lang="en-US" altLang="en-US" sz="3600" b="1" dirty="0">
                <a:latin typeface="Arial" panose="020B0604020202020204" pitchFamily="34" charset="0"/>
                <a:cs typeface="Arial" panose="020B0604020202020204" pitchFamily="34" charset="0"/>
              </a:rPr>
              <a:t>Philadelphia (</a:t>
            </a:r>
            <a:r>
              <a:rPr lang="en-US" altLang="en-US" sz="3600" b="1" dirty="0" err="1">
                <a:latin typeface="Arial" panose="020B0604020202020204" pitchFamily="34" charset="0"/>
                <a:cs typeface="Arial" panose="020B0604020202020204" pitchFamily="34" charset="0"/>
              </a:rPr>
              <a:t>Ph</a:t>
            </a:r>
            <a:r>
              <a:rPr lang="en-US" altLang="en-US" sz="3600" b="1" dirty="0">
                <a:latin typeface="Arial" panose="020B0604020202020204" pitchFamily="34" charset="0"/>
                <a:cs typeface="Arial" panose="020B0604020202020204" pitchFamily="34" charset="0"/>
              </a:rPr>
              <a:t>) chromosome  triggers </a:t>
            </a:r>
            <a:r>
              <a:rPr lang="en-US" altLang="en-US" sz="3600" b="1" dirty="0" smtClean="0">
                <a:latin typeface="Arial" panose="020B0604020202020204" pitchFamily="34" charset="0"/>
                <a:cs typeface="Arial" panose="020B0604020202020204" pitchFamily="34" charset="0"/>
              </a:rPr>
              <a:t> a cancerous disease called </a:t>
            </a:r>
            <a:r>
              <a:rPr lang="en-US" altLang="en-US" sz="3600" b="1" dirty="0" smtClean="0">
                <a:solidFill>
                  <a:srgbClr val="FF0000"/>
                </a:solidFill>
                <a:latin typeface="Arial" panose="020B0604020202020204" pitchFamily="34" charset="0"/>
                <a:cs typeface="Arial" panose="020B0604020202020204" pitchFamily="34" charset="0"/>
              </a:rPr>
              <a:t> </a:t>
            </a:r>
          </a:p>
          <a:p>
            <a:pPr algn="ctr"/>
            <a:r>
              <a:rPr lang="en-US" altLang="en-US" sz="3600" b="1" dirty="0" smtClean="0">
                <a:solidFill>
                  <a:srgbClr val="FF0000"/>
                </a:solidFill>
                <a:latin typeface="Arial" panose="020B0604020202020204" pitchFamily="34" charset="0"/>
                <a:cs typeface="Arial" panose="020B0604020202020204" pitchFamily="34" charset="0"/>
              </a:rPr>
              <a:t>Chronic </a:t>
            </a:r>
            <a:r>
              <a:rPr lang="en-US" altLang="en-US" sz="3600" b="1" dirty="0">
                <a:solidFill>
                  <a:srgbClr val="FF0000"/>
                </a:solidFill>
                <a:latin typeface="Arial" panose="020B0604020202020204" pitchFamily="34" charset="0"/>
                <a:cs typeface="Arial" panose="020B0604020202020204" pitchFamily="34" charset="0"/>
              </a:rPr>
              <a:t>Myeloid Leukemia  (CML)</a:t>
            </a:r>
            <a:endParaRPr lang="en-US" altLang="en-US" sz="3600" b="1" dirty="0">
              <a:solidFill>
                <a:srgbClr val="FFFF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830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863" y="2362200"/>
            <a:ext cx="2506662" cy="3748088"/>
          </a:xfrm>
          <a:prstGeom prst="rect">
            <a:avLst/>
          </a:prstGeom>
          <a:noFill/>
          <a:extLst>
            <a:ext uri="{909E8E84-426E-40dd-AFC4-6F175D3DCCD1}">
              <a14:hiddenFill xmlns:a14="http://schemas.microsoft.com/office/drawing/2010/main" xmlns="">
                <a:solidFill>
                  <a:srgbClr val="FFFFFF"/>
                </a:solidFill>
              </a14:hiddenFill>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2438400"/>
            <a:ext cx="2316163"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29700" name="Text Box 4"/>
          <p:cNvSpPr txBox="1">
            <a:spLocks noChangeArrowheads="1"/>
          </p:cNvSpPr>
          <p:nvPr/>
        </p:nvSpPr>
        <p:spPr bwMode="auto">
          <a:xfrm>
            <a:off x="1524000" y="0"/>
            <a:ext cx="9144000" cy="2166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US" altLang="en-US" sz="3600" dirty="0">
                <a:latin typeface="Helvetica" panose="020B0604020202020204" pitchFamily="34" charset="0"/>
              </a:rPr>
              <a:t>Leukemia is characterized by</a:t>
            </a:r>
          </a:p>
          <a:p>
            <a:pPr algn="ctr"/>
            <a:r>
              <a:rPr lang="en-US" altLang="en-US" sz="3600" dirty="0">
                <a:latin typeface="Helvetica" panose="020B0604020202020204" pitchFamily="34" charset="0"/>
              </a:rPr>
              <a:t> </a:t>
            </a:r>
            <a:r>
              <a:rPr lang="en-US" altLang="en-US" sz="3600" dirty="0" smtClean="0">
                <a:latin typeface="Helvetica" panose="020B0604020202020204" pitchFamily="34" charset="0"/>
              </a:rPr>
              <a:t>hyper-proliferation</a:t>
            </a:r>
            <a:endParaRPr lang="en-US" altLang="en-US" sz="3600" dirty="0">
              <a:latin typeface="Helvetica" panose="020B0604020202020204" pitchFamily="34" charset="0"/>
            </a:endParaRPr>
          </a:p>
          <a:p>
            <a:pPr algn="ctr"/>
            <a:r>
              <a:rPr lang="en-US" altLang="en-US" sz="3600" dirty="0">
                <a:latin typeface="Helvetica" panose="020B0604020202020204" pitchFamily="34" charset="0"/>
              </a:rPr>
              <a:t>of immature white blood cells</a:t>
            </a:r>
            <a:r>
              <a:rPr lang="en-US" altLang="en-US" sz="3200" dirty="0">
                <a:latin typeface="Helvetica" panose="020B0604020202020204" pitchFamily="34" charset="0"/>
              </a:rPr>
              <a:t> </a:t>
            </a:r>
          </a:p>
          <a:p>
            <a:pPr algn="ctr"/>
            <a:endParaRPr lang="en-US" altLang="en-US" sz="2800" dirty="0"/>
          </a:p>
        </p:txBody>
      </p:sp>
      <p:sp>
        <p:nvSpPr>
          <p:cNvPr id="29701" name="Text Box 5"/>
          <p:cNvSpPr txBox="1">
            <a:spLocks noChangeArrowheads="1"/>
          </p:cNvSpPr>
          <p:nvPr/>
        </p:nvSpPr>
        <p:spPr bwMode="auto">
          <a:xfrm>
            <a:off x="1456151" y="4248740"/>
            <a:ext cx="19812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latin typeface="Helvetica" panose="020B0604020202020204" pitchFamily="34" charset="0"/>
              </a:rPr>
              <a:t>white</a:t>
            </a:r>
            <a:r>
              <a:rPr lang="en-US" altLang="en-US" sz="2800" b="1" dirty="0">
                <a:solidFill>
                  <a:srgbClr val="FFFF66"/>
                </a:solidFill>
                <a:latin typeface="Helvetica" panose="020B0604020202020204" pitchFamily="34" charset="0"/>
              </a:rPr>
              <a:t> </a:t>
            </a:r>
            <a:r>
              <a:rPr lang="en-US" altLang="en-US" sz="2800" b="1" dirty="0">
                <a:latin typeface="Helvetica" panose="020B0604020202020204" pitchFamily="34" charset="0"/>
              </a:rPr>
              <a:t>blood cell</a:t>
            </a:r>
            <a:endParaRPr lang="en-US" altLang="en-US" sz="2800" b="1" dirty="0"/>
          </a:p>
        </p:txBody>
      </p:sp>
      <p:sp>
        <p:nvSpPr>
          <p:cNvPr id="29702" name="Text Box 6"/>
          <p:cNvSpPr txBox="1">
            <a:spLocks noChangeArrowheads="1"/>
          </p:cNvSpPr>
          <p:nvPr/>
        </p:nvSpPr>
        <p:spPr bwMode="auto">
          <a:xfrm>
            <a:off x="5791200" y="1828801"/>
            <a:ext cx="38433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Helvetica" panose="020B0604020202020204" pitchFamily="34" charset="0"/>
              </a:rPr>
              <a:t>Leukemic patient</a:t>
            </a:r>
            <a:endParaRPr lang="en-US" altLang="en-US" sz="2800" b="1"/>
          </a:p>
        </p:txBody>
      </p:sp>
      <p:sp>
        <p:nvSpPr>
          <p:cNvPr id="29703" name="Line 7"/>
          <p:cNvSpPr>
            <a:spLocks noChangeShapeType="1"/>
          </p:cNvSpPr>
          <p:nvPr/>
        </p:nvSpPr>
        <p:spPr bwMode="auto">
          <a:xfrm flipV="1">
            <a:off x="3048000" y="4343400"/>
            <a:ext cx="6858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704" name="Text Box 8"/>
          <p:cNvSpPr txBox="1">
            <a:spLocks noChangeArrowheads="1"/>
          </p:cNvSpPr>
          <p:nvPr/>
        </p:nvSpPr>
        <p:spPr bwMode="auto">
          <a:xfrm>
            <a:off x="2878138" y="1828801"/>
            <a:ext cx="2913062"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latin typeface="Helvetica" panose="020B0604020202020204" pitchFamily="34" charset="0"/>
              </a:rPr>
              <a:t>normal</a:t>
            </a:r>
            <a:r>
              <a:rPr lang="en-US" altLang="en-US" sz="2800" b="1" dirty="0">
                <a:solidFill>
                  <a:srgbClr val="FFFF66"/>
                </a:solidFill>
                <a:latin typeface="Helvetica" panose="020B0604020202020204" pitchFamily="34" charset="0"/>
              </a:rPr>
              <a:t> </a:t>
            </a:r>
            <a:r>
              <a:rPr lang="en-US" altLang="en-US" sz="2800" b="1" dirty="0">
                <a:latin typeface="Helvetica" panose="020B0604020202020204" pitchFamily="34" charset="0"/>
              </a:rPr>
              <a:t>person</a:t>
            </a:r>
            <a:endParaRPr lang="en-US" altLang="en-US" sz="2800" b="1" dirty="0"/>
          </a:p>
        </p:txBody>
      </p:sp>
      <p:sp>
        <p:nvSpPr>
          <p:cNvPr id="29705" name="Text Box 9"/>
          <p:cNvSpPr txBox="1">
            <a:spLocks noChangeArrowheads="1"/>
          </p:cNvSpPr>
          <p:nvPr/>
        </p:nvSpPr>
        <p:spPr bwMode="auto">
          <a:xfrm>
            <a:off x="1752600" y="2606675"/>
            <a:ext cx="1676400"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latin typeface="Helvetica" panose="020B0604020202020204" pitchFamily="34" charset="0"/>
              </a:rPr>
              <a:t>red blood cells</a:t>
            </a:r>
            <a:endParaRPr lang="en-US" altLang="en-US" sz="2800" b="1" dirty="0"/>
          </a:p>
        </p:txBody>
      </p:sp>
      <p:sp>
        <p:nvSpPr>
          <p:cNvPr id="29706" name="Line 10"/>
          <p:cNvSpPr>
            <a:spLocks noChangeShapeType="1"/>
          </p:cNvSpPr>
          <p:nvPr/>
        </p:nvSpPr>
        <p:spPr bwMode="auto">
          <a:xfrm>
            <a:off x="3276600" y="2895600"/>
            <a:ext cx="533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707" name="Line 11"/>
          <p:cNvSpPr>
            <a:spLocks noChangeShapeType="1"/>
          </p:cNvSpPr>
          <p:nvPr/>
        </p:nvSpPr>
        <p:spPr bwMode="auto">
          <a:xfrm>
            <a:off x="3276600" y="2819400"/>
            <a:ext cx="8382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708" name="Text Box 12"/>
          <p:cNvSpPr txBox="1">
            <a:spLocks noChangeArrowheads="1"/>
          </p:cNvSpPr>
          <p:nvPr/>
        </p:nvSpPr>
        <p:spPr bwMode="auto">
          <a:xfrm>
            <a:off x="7027864" y="5988050"/>
            <a:ext cx="3640137"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err="1">
                <a:latin typeface="Helvetica" panose="020B0604020202020204" pitchFamily="34" charset="0"/>
              </a:rPr>
              <a:t>hyperproliferation</a:t>
            </a:r>
            <a:r>
              <a:rPr lang="en-US" altLang="en-US" sz="2800" b="1" dirty="0">
                <a:latin typeface="Helvetica" panose="020B0604020202020204" pitchFamily="34" charset="0"/>
              </a:rPr>
              <a:t> of white blood cells</a:t>
            </a:r>
            <a:endParaRPr lang="en-US" altLang="en-US" sz="2800" b="1" dirty="0"/>
          </a:p>
        </p:txBody>
      </p:sp>
      <p:sp>
        <p:nvSpPr>
          <p:cNvPr id="29709" name="Line 13"/>
          <p:cNvSpPr>
            <a:spLocks noChangeShapeType="1"/>
          </p:cNvSpPr>
          <p:nvPr/>
        </p:nvSpPr>
        <p:spPr bwMode="auto">
          <a:xfrm flipH="1" flipV="1">
            <a:off x="8153400" y="4648200"/>
            <a:ext cx="533400" cy="990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710" name="Line 14"/>
          <p:cNvSpPr>
            <a:spLocks noChangeShapeType="1"/>
          </p:cNvSpPr>
          <p:nvPr/>
        </p:nvSpPr>
        <p:spPr bwMode="auto">
          <a:xfrm flipH="1" flipV="1">
            <a:off x="8229600" y="4038600"/>
            <a:ext cx="609600" cy="1600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711" name="Line 15"/>
          <p:cNvSpPr>
            <a:spLocks noChangeShapeType="1"/>
          </p:cNvSpPr>
          <p:nvPr/>
        </p:nvSpPr>
        <p:spPr bwMode="auto">
          <a:xfrm flipH="1" flipV="1">
            <a:off x="7543800" y="5257800"/>
            <a:ext cx="9906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26</a:t>
            </a:fld>
            <a:endParaRPr lang="en-US">
              <a:solidFill>
                <a:srgbClr val="2E2B21">
                  <a:lumMod val="90000"/>
                  <a:lumOff val="10000"/>
                </a:srgbClr>
              </a:solidFill>
            </a:endParaRPr>
          </a:p>
        </p:txBody>
      </p:sp>
    </p:spTree>
    <p:extLst>
      <p:ext uri="{BB962C8B-B14F-4D97-AF65-F5344CB8AC3E}">
        <p14:creationId xmlns:p14="http://schemas.microsoft.com/office/powerpoint/2010/main" val="3666181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27</a:t>
            </a:fld>
            <a:endParaRPr lang="en-US">
              <a:solidFill>
                <a:srgbClr val="2E2B21">
                  <a:lumMod val="90000"/>
                  <a:lumOff val="10000"/>
                </a:srgbClr>
              </a:solidFill>
            </a:endParaRPr>
          </a:p>
        </p:txBody>
      </p:sp>
      <p:sp>
        <p:nvSpPr>
          <p:cNvPr id="4" name="Rectangle 3"/>
          <p:cNvSpPr/>
          <p:nvPr/>
        </p:nvSpPr>
        <p:spPr>
          <a:xfrm>
            <a:off x="376420" y="897539"/>
            <a:ext cx="10860064" cy="1200329"/>
          </a:xfrm>
          <a:prstGeom prst="rect">
            <a:avLst/>
          </a:prstGeom>
        </p:spPr>
        <p:txBody>
          <a:bodyPr wrap="square">
            <a:spAutoFit/>
          </a:bodyPr>
          <a:lstStyle/>
          <a:p>
            <a:r>
              <a:rPr lang="en-US" dirty="0">
                <a:solidFill>
                  <a:srgbClr val="000000"/>
                </a:solidFill>
                <a:latin typeface="Arial" panose="020B0604020202020204" pitchFamily="34" charset="0"/>
              </a:rPr>
              <a:t>In 1960, </a:t>
            </a:r>
            <a:r>
              <a:rPr lang="en-US" dirty="0" smtClean="0">
                <a:solidFill>
                  <a:srgbClr val="000000"/>
                </a:solidFill>
                <a:latin typeface="Arial" panose="020B0604020202020204" pitchFamily="34" charset="0"/>
              </a:rPr>
              <a:t>Peter </a:t>
            </a:r>
            <a:r>
              <a:rPr lang="en-US" dirty="0" err="1" smtClean="0">
                <a:solidFill>
                  <a:srgbClr val="000000"/>
                </a:solidFill>
                <a:latin typeface="Arial" panose="020B0604020202020204" pitchFamily="34" charset="0"/>
              </a:rPr>
              <a:t>Nowell’s</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work at the University of Pennsylvania School of Medicine, together with the late David Hungerford from the Fox Chase Cancer Center’s Institute for Cancer Research, established that patients with a form of leukemia had cells containing an abnormally small chromosome, soon named the </a:t>
            </a:r>
            <a:r>
              <a:rPr lang="en-US" b="1" dirty="0">
                <a:solidFill>
                  <a:srgbClr val="FF0000"/>
                </a:solidFill>
                <a:latin typeface="Arial" panose="020B0604020202020204" pitchFamily="34" charset="0"/>
              </a:rPr>
              <a:t>Philadelphia chromosome</a:t>
            </a:r>
            <a:endParaRPr lang="en-US" b="1" dirty="0">
              <a:solidFill>
                <a:srgbClr val="FF0000"/>
              </a:solidFill>
            </a:endParaRPr>
          </a:p>
        </p:txBody>
      </p:sp>
      <p:sp>
        <p:nvSpPr>
          <p:cNvPr id="5" name="Rectangle 4"/>
          <p:cNvSpPr/>
          <p:nvPr/>
        </p:nvSpPr>
        <p:spPr>
          <a:xfrm>
            <a:off x="2136884" y="325770"/>
            <a:ext cx="6713697" cy="461665"/>
          </a:xfrm>
          <a:prstGeom prst="rect">
            <a:avLst/>
          </a:prstGeom>
        </p:spPr>
        <p:txBody>
          <a:bodyPr wrap="none">
            <a:spAutoFit/>
          </a:bodyPr>
          <a:lstStyle/>
          <a:p>
            <a:r>
              <a:rPr lang="en-US" altLang="en-US" sz="2400" b="1" dirty="0" smtClean="0">
                <a:solidFill>
                  <a:srgbClr val="FF0000"/>
                </a:solidFill>
                <a:latin typeface="Arial" panose="020B0604020202020204" pitchFamily="34" charset="0"/>
                <a:cs typeface="Arial" panose="020B0604020202020204" pitchFamily="34" charset="0"/>
              </a:rPr>
              <a:t>Discovery of Philadelphia </a:t>
            </a:r>
            <a:r>
              <a:rPr lang="en-US" altLang="en-US" sz="2400" b="1" dirty="0">
                <a:solidFill>
                  <a:srgbClr val="FF0000"/>
                </a:solidFill>
                <a:latin typeface="Arial" panose="020B0604020202020204" pitchFamily="34" charset="0"/>
                <a:cs typeface="Arial" panose="020B0604020202020204" pitchFamily="34" charset="0"/>
              </a:rPr>
              <a:t>(</a:t>
            </a:r>
            <a:r>
              <a:rPr lang="en-US" altLang="en-US" sz="2400" b="1" dirty="0" err="1">
                <a:solidFill>
                  <a:srgbClr val="FF0000"/>
                </a:solidFill>
                <a:latin typeface="Arial" panose="020B0604020202020204" pitchFamily="34" charset="0"/>
                <a:cs typeface="Arial" panose="020B0604020202020204" pitchFamily="34" charset="0"/>
              </a:rPr>
              <a:t>Ph</a:t>
            </a:r>
            <a:r>
              <a:rPr lang="en-US" altLang="en-US" sz="2400" b="1" dirty="0">
                <a:solidFill>
                  <a:srgbClr val="FF0000"/>
                </a:solidFill>
                <a:latin typeface="Arial" panose="020B0604020202020204" pitchFamily="34" charset="0"/>
                <a:cs typeface="Arial" panose="020B0604020202020204" pitchFamily="34" charset="0"/>
              </a:rPr>
              <a:t>) chromosome </a:t>
            </a:r>
            <a:endParaRPr lang="en-US" sz="2400" dirty="0"/>
          </a:p>
        </p:txBody>
      </p:sp>
      <p:pic>
        <p:nvPicPr>
          <p:cNvPr id="7170" name="Picture 2" descr="http://www.uphs.upenn.edu/news/features/philadelphia-chromosome/media/nowell-hungerford-histo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977" y="2130652"/>
            <a:ext cx="3997510" cy="44772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86876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98188" y="43983"/>
            <a:ext cx="11206917" cy="42780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en-US" altLang="en-US" sz="2400" b="1" dirty="0">
                <a:latin typeface="Arial" panose="020B0604020202020204" pitchFamily="34" charset="0"/>
                <a:cs typeface="Arial" panose="020B0604020202020204" pitchFamily="34" charset="0"/>
              </a:rPr>
              <a:t>The </a:t>
            </a:r>
            <a:r>
              <a:rPr lang="en-US" altLang="en-US" sz="2400" b="1" dirty="0" smtClean="0">
                <a:solidFill>
                  <a:srgbClr val="FF0000"/>
                </a:solidFill>
                <a:latin typeface="Arial" panose="020B0604020202020204" pitchFamily="34" charset="0"/>
                <a:cs typeface="Arial" panose="020B0604020202020204" pitchFamily="34" charset="0"/>
              </a:rPr>
              <a:t>Philadelphia (</a:t>
            </a:r>
            <a:r>
              <a:rPr lang="en-US" altLang="en-US" sz="2400" b="1" dirty="0" err="1" smtClean="0">
                <a:solidFill>
                  <a:srgbClr val="FF0000"/>
                </a:solidFill>
                <a:latin typeface="Arial" panose="020B0604020202020204" pitchFamily="34" charset="0"/>
                <a:cs typeface="Arial" panose="020B0604020202020204" pitchFamily="34" charset="0"/>
              </a:rPr>
              <a:t>Ph</a:t>
            </a:r>
            <a:r>
              <a:rPr lang="en-US" altLang="en-US" sz="2400" b="1" dirty="0" smtClean="0">
                <a:solidFill>
                  <a:srgbClr val="FF000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chromosome </a:t>
            </a:r>
            <a:r>
              <a:rPr lang="en-US" altLang="en-US" sz="2400" b="1" dirty="0" smtClean="0">
                <a:solidFill>
                  <a:schemeClr val="tx1">
                    <a:lumMod val="90000"/>
                    <a:lumOff val="10000"/>
                  </a:schemeClr>
                </a:solidFill>
                <a:latin typeface="Arial" panose="020B0604020202020204" pitchFamily="34" charset="0"/>
                <a:cs typeface="Arial" panose="020B0604020202020204" pitchFamily="34" charset="0"/>
              </a:rPr>
              <a:t>derives from </a:t>
            </a:r>
            <a:r>
              <a:rPr lang="en-US" altLang="en-US" sz="2400" b="1" dirty="0" smtClean="0">
                <a:latin typeface="Arial" panose="020B0604020202020204" pitchFamily="34" charset="0"/>
                <a:cs typeface="Arial" panose="020B0604020202020204" pitchFamily="34" charset="0"/>
              </a:rPr>
              <a:t>translocation of a segment of the Chr</a:t>
            </a: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9 to the </a:t>
            </a:r>
            <a:r>
              <a:rPr lang="en-US" altLang="en-US" sz="2400" b="1" dirty="0">
                <a:solidFill>
                  <a:schemeClr val="tx1">
                    <a:lumMod val="90000"/>
                    <a:lumOff val="10000"/>
                  </a:schemeClr>
                </a:solidFill>
                <a:latin typeface="Arial" panose="020B0604020202020204" pitchFamily="34" charset="0"/>
                <a:cs typeface="Arial" panose="020B0604020202020204" pitchFamily="34" charset="0"/>
              </a:rPr>
              <a:t>Chr. </a:t>
            </a:r>
            <a:r>
              <a:rPr lang="en-US" altLang="en-US" sz="2400" b="1" dirty="0" smtClean="0">
                <a:solidFill>
                  <a:schemeClr val="tx1">
                    <a:lumMod val="90000"/>
                    <a:lumOff val="10000"/>
                  </a:schemeClr>
                </a:solidFill>
                <a:latin typeface="Arial" panose="020B0604020202020204" pitchFamily="34" charset="0"/>
                <a:cs typeface="Arial" panose="020B0604020202020204" pitchFamily="34" charset="0"/>
              </a:rPr>
              <a:t>22. </a:t>
            </a:r>
          </a:p>
          <a:p>
            <a:pPr algn="just"/>
            <a:endParaRPr lang="en-US" altLang="en-US" sz="2400" b="1" dirty="0" smtClean="0">
              <a:latin typeface="Arial" panose="020B0604020202020204" pitchFamily="34" charset="0"/>
              <a:cs typeface="Arial" panose="020B0604020202020204" pitchFamily="34" charset="0"/>
            </a:endParaRPr>
          </a:p>
          <a:p>
            <a:pPr algn="just"/>
            <a:r>
              <a:rPr lang="en-US" altLang="en-US" sz="2400" b="1" dirty="0" smtClean="0">
                <a:latin typeface="Arial" panose="020B0604020202020204" pitchFamily="34" charset="0"/>
                <a:cs typeface="Arial" panose="020B0604020202020204" pitchFamily="34" charset="0"/>
              </a:rPr>
              <a:t>In normal individual Chr</a:t>
            </a: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9 carries </a:t>
            </a:r>
            <a:r>
              <a:rPr lang="en-US" altLang="en-US" sz="2400" b="1" i="1" dirty="0" err="1" smtClean="0">
                <a:solidFill>
                  <a:srgbClr val="FF0000"/>
                </a:solidFill>
                <a:latin typeface="Arial" panose="020B0604020202020204" pitchFamily="34" charset="0"/>
                <a:cs typeface="Arial" panose="020B0604020202020204" pitchFamily="34" charset="0"/>
              </a:rPr>
              <a:t>abl</a:t>
            </a:r>
            <a:r>
              <a:rPr lang="en-US" altLang="en-US" sz="2400" b="1" i="1" dirty="0" smtClean="0">
                <a:solidFill>
                  <a:srgbClr val="FF0000"/>
                </a:solidFill>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gene while  </a:t>
            </a:r>
            <a:r>
              <a:rPr lang="en-US" altLang="en-US" sz="2400" b="1" dirty="0">
                <a:solidFill>
                  <a:schemeClr val="tx1">
                    <a:lumMod val="90000"/>
                    <a:lumOff val="10000"/>
                  </a:schemeClr>
                </a:solidFill>
                <a:latin typeface="Arial" panose="020B0604020202020204" pitchFamily="34" charset="0"/>
                <a:cs typeface="Arial" panose="020B0604020202020204" pitchFamily="34" charset="0"/>
              </a:rPr>
              <a:t>Chr. </a:t>
            </a:r>
            <a:r>
              <a:rPr lang="en-US" altLang="en-US" sz="2400" b="1" dirty="0" smtClean="0">
                <a:solidFill>
                  <a:schemeClr val="tx1">
                    <a:lumMod val="90000"/>
                    <a:lumOff val="10000"/>
                  </a:schemeClr>
                </a:solidFill>
                <a:latin typeface="Arial" panose="020B0604020202020204" pitchFamily="34" charset="0"/>
                <a:cs typeface="Arial" panose="020B0604020202020204" pitchFamily="34" charset="0"/>
              </a:rPr>
              <a:t>22</a:t>
            </a:r>
            <a:r>
              <a:rPr lang="en-US" altLang="en-US" sz="2400" b="1" dirty="0">
                <a:solidFill>
                  <a:schemeClr val="tx1">
                    <a:lumMod val="90000"/>
                    <a:lumOff val="10000"/>
                  </a:schemeClr>
                </a:solidFill>
                <a:latin typeface="Arial" panose="020B0604020202020204" pitchFamily="34" charset="0"/>
                <a:cs typeface="Arial" panose="020B0604020202020204" pitchFamily="34" charset="0"/>
              </a:rPr>
              <a:t> </a:t>
            </a:r>
            <a:r>
              <a:rPr lang="en-US" altLang="en-US" sz="2400" b="1" dirty="0" smtClean="0">
                <a:solidFill>
                  <a:schemeClr val="tx1">
                    <a:lumMod val="90000"/>
                    <a:lumOff val="10000"/>
                  </a:schemeClr>
                </a:solidFill>
                <a:latin typeface="Arial" panose="020B0604020202020204" pitchFamily="34" charset="0"/>
                <a:cs typeface="Arial" panose="020B0604020202020204" pitchFamily="34" charset="0"/>
              </a:rPr>
              <a:t>has </a:t>
            </a:r>
            <a:r>
              <a:rPr lang="en-US" altLang="en-US" sz="2400" b="1" dirty="0">
                <a:latin typeface="Arial" panose="020B0604020202020204" pitchFamily="34" charset="0"/>
                <a:cs typeface="Arial" panose="020B0604020202020204" pitchFamily="34" charset="0"/>
              </a:rPr>
              <a:t>the </a:t>
            </a:r>
            <a:r>
              <a:rPr lang="en-US" altLang="en-US" sz="2400" b="1" i="1" dirty="0" err="1">
                <a:solidFill>
                  <a:srgbClr val="FF0000"/>
                </a:solidFill>
                <a:latin typeface="Arial" panose="020B0604020202020204" pitchFamily="34" charset="0"/>
                <a:cs typeface="Arial" panose="020B0604020202020204" pitchFamily="34" charset="0"/>
              </a:rPr>
              <a:t>bcr</a:t>
            </a: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 gene.</a:t>
            </a:r>
            <a:endParaRPr lang="en-US" altLang="en-US" sz="2400" b="1" dirty="0">
              <a:solidFill>
                <a:schemeClr val="tx1">
                  <a:lumMod val="90000"/>
                  <a:lumOff val="10000"/>
                </a:schemeClr>
              </a:solidFill>
              <a:latin typeface="Arial" panose="020B0604020202020204" pitchFamily="34" charset="0"/>
              <a:cs typeface="Arial" panose="020B0604020202020204" pitchFamily="34" charset="0"/>
            </a:endParaRPr>
          </a:p>
          <a:p>
            <a:endParaRPr lang="en-US" altLang="en-US" sz="2400" b="1" dirty="0" smtClean="0">
              <a:latin typeface="Arial" panose="020B0604020202020204" pitchFamily="34" charset="0"/>
              <a:cs typeface="Arial" panose="020B0604020202020204" pitchFamily="34" charset="0"/>
            </a:endParaRPr>
          </a:p>
          <a:p>
            <a:r>
              <a:rPr lang="en-US" altLang="en-US" sz="2400" b="1" dirty="0" smtClean="0">
                <a:latin typeface="Arial" panose="020B0604020202020204" pitchFamily="34" charset="0"/>
                <a:cs typeface="Arial" panose="020B0604020202020204" pitchFamily="34" charset="0"/>
              </a:rPr>
              <a:t>9</a:t>
            </a:r>
            <a:r>
              <a:rPr lang="en-US" altLang="en-US" sz="2400" b="1" dirty="0">
                <a:latin typeface="Arial" panose="020B0604020202020204" pitchFamily="34" charset="0"/>
                <a:cs typeface="Arial" panose="020B0604020202020204" pitchFamily="34" charset="0"/>
              </a:rPr>
              <a:t>; 22 </a:t>
            </a:r>
            <a:r>
              <a:rPr lang="en-US" altLang="en-US" sz="2400" b="1" dirty="0" smtClean="0">
                <a:latin typeface="Arial" panose="020B0604020202020204" pitchFamily="34" charset="0"/>
                <a:cs typeface="Arial" panose="020B0604020202020204" pitchFamily="34" charset="0"/>
              </a:rPr>
              <a:t>Translocation fuses </a:t>
            </a:r>
            <a:r>
              <a:rPr lang="en-US" altLang="en-US" sz="2400" b="1" i="1" dirty="0" err="1" smtClean="0">
                <a:solidFill>
                  <a:srgbClr val="FF0000"/>
                </a:solidFill>
                <a:latin typeface="Arial" panose="020B0604020202020204" pitchFamily="34" charset="0"/>
                <a:cs typeface="Arial" panose="020B0604020202020204" pitchFamily="34" charset="0"/>
              </a:rPr>
              <a:t>bcr</a:t>
            </a:r>
            <a:r>
              <a:rPr lang="en-US" altLang="en-US" sz="2400" b="1" dirty="0" smtClean="0">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and </a:t>
            </a:r>
            <a:r>
              <a:rPr lang="en-US" altLang="en-US" sz="2400" b="1" i="1" dirty="0" err="1" smtClean="0">
                <a:solidFill>
                  <a:srgbClr val="FF0000"/>
                </a:solidFill>
                <a:latin typeface="Arial" panose="020B0604020202020204" pitchFamily="34" charset="0"/>
                <a:cs typeface="Arial" panose="020B0604020202020204" pitchFamily="34" charset="0"/>
              </a:rPr>
              <a:t>abl</a:t>
            </a:r>
            <a:r>
              <a:rPr lang="en-US" altLang="en-US" sz="2400" b="1" i="1" dirty="0" smtClean="0">
                <a:solidFill>
                  <a:srgbClr val="FF0000"/>
                </a:solidFill>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genes. </a:t>
            </a:r>
          </a:p>
          <a:p>
            <a:endParaRPr lang="en-US" altLang="en-US" sz="2000" b="1" dirty="0">
              <a:latin typeface="Arial" panose="020B0604020202020204" pitchFamily="34" charset="0"/>
              <a:cs typeface="Arial" panose="020B0604020202020204" pitchFamily="34" charset="0"/>
            </a:endParaRPr>
          </a:p>
          <a:p>
            <a:endParaRPr lang="en-US" altLang="en-US" sz="2000" b="1" dirty="0">
              <a:solidFill>
                <a:srgbClr val="FF0000"/>
              </a:solidFill>
              <a:latin typeface="Arial" panose="020B0604020202020204" pitchFamily="34" charset="0"/>
              <a:cs typeface="Arial" panose="020B0604020202020204" pitchFamily="34" charset="0"/>
            </a:endParaRPr>
          </a:p>
          <a:p>
            <a:pPr algn="just"/>
            <a:endParaRPr lang="en-US" altLang="en-US" sz="2000" b="1" dirty="0">
              <a:solidFill>
                <a:schemeClr val="tx1">
                  <a:lumMod val="90000"/>
                  <a:lumOff val="10000"/>
                </a:schemeClr>
              </a:solidFill>
              <a:latin typeface="Arial" panose="020B0604020202020204" pitchFamily="34" charset="0"/>
              <a:cs typeface="Arial" panose="020B0604020202020204" pitchFamily="34" charset="0"/>
            </a:endParaRPr>
          </a:p>
          <a:p>
            <a:pPr algn="just"/>
            <a:endParaRPr lang="en-US" altLang="en-US" sz="2000" dirty="0">
              <a:solidFill>
                <a:schemeClr val="tx1">
                  <a:lumMod val="90000"/>
                  <a:lumOff val="10000"/>
                </a:schemeClr>
              </a:solidFill>
              <a:latin typeface="Arial" panose="020B0604020202020204" pitchFamily="34" charset="0"/>
              <a:cs typeface="Arial" panose="020B0604020202020204" pitchFamily="34" charset="0"/>
            </a:endParaRPr>
          </a:p>
          <a:p>
            <a:pPr algn="just"/>
            <a:endParaRPr lang="en-US" altLang="en-US" sz="2400" dirty="0"/>
          </a:p>
          <a:p>
            <a:pPr algn="just"/>
            <a:r>
              <a:rPr lang="en-US" altLang="en-US" sz="2400" b="1" dirty="0" smtClean="0">
                <a:latin typeface="Helvetica" panose="020B0604020202020204" pitchFamily="34" charset="0"/>
              </a:rPr>
              <a:t> </a:t>
            </a:r>
            <a:endParaRPr lang="en-US" altLang="en-US" sz="2800" b="1" dirty="0"/>
          </a:p>
        </p:txBody>
      </p:sp>
      <p:grpSp>
        <p:nvGrpSpPr>
          <p:cNvPr id="2" name="Group 1"/>
          <p:cNvGrpSpPr/>
          <p:nvPr/>
        </p:nvGrpSpPr>
        <p:grpSpPr>
          <a:xfrm>
            <a:off x="1924611" y="2876775"/>
            <a:ext cx="9380494" cy="3674337"/>
            <a:chOff x="-204672" y="1084288"/>
            <a:chExt cx="9087932" cy="3336541"/>
          </a:xfrm>
        </p:grpSpPr>
        <p:sp>
          <p:nvSpPr>
            <p:cNvPr id="30723" name="Text Box 3"/>
            <p:cNvSpPr txBox="1">
              <a:spLocks noChangeArrowheads="1"/>
            </p:cNvSpPr>
            <p:nvPr/>
          </p:nvSpPr>
          <p:spPr bwMode="auto">
            <a:xfrm>
              <a:off x="-204672" y="1127944"/>
              <a:ext cx="4826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latin typeface="Helvetica" panose="020B0604020202020204" pitchFamily="34" charset="0"/>
                </a:rPr>
                <a:t>normal individual</a:t>
              </a:r>
              <a:endParaRPr lang="en-US" altLang="en-US" sz="2400" b="1" dirty="0"/>
            </a:p>
          </p:txBody>
        </p:sp>
        <p:sp>
          <p:nvSpPr>
            <p:cNvPr id="30724" name="Text Box 4"/>
            <p:cNvSpPr txBox="1">
              <a:spLocks noChangeArrowheads="1"/>
            </p:cNvSpPr>
            <p:nvPr/>
          </p:nvSpPr>
          <p:spPr bwMode="auto">
            <a:xfrm>
              <a:off x="3126859" y="1084288"/>
              <a:ext cx="45083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latin typeface="Helvetica" panose="020B0604020202020204" pitchFamily="34" charset="0"/>
                </a:rPr>
                <a:t>Leukemic patient</a:t>
              </a:r>
              <a:endParaRPr lang="en-US" altLang="en-US" sz="2400" b="1" dirty="0"/>
            </a:p>
          </p:txBody>
        </p:sp>
        <p:sp>
          <p:nvSpPr>
            <p:cNvPr id="30725" name="AutoShape 5"/>
            <p:cNvSpPr>
              <a:spLocks noChangeArrowheads="1"/>
            </p:cNvSpPr>
            <p:nvPr/>
          </p:nvSpPr>
          <p:spPr bwMode="auto">
            <a:xfrm>
              <a:off x="776554" y="2466914"/>
              <a:ext cx="188912" cy="1404937"/>
            </a:xfrm>
            <a:prstGeom prst="roundRect">
              <a:avLst>
                <a:gd name="adj" fmla="val 16667"/>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26" name="AutoShape 6"/>
            <p:cNvSpPr>
              <a:spLocks noChangeArrowheads="1"/>
            </p:cNvSpPr>
            <p:nvPr/>
          </p:nvSpPr>
          <p:spPr bwMode="auto">
            <a:xfrm>
              <a:off x="776554" y="1700151"/>
              <a:ext cx="188912" cy="766763"/>
            </a:xfrm>
            <a:prstGeom prst="roundRect">
              <a:avLst>
                <a:gd name="adj" fmla="val 16667"/>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27" name="AutoShape 7"/>
            <p:cNvSpPr>
              <a:spLocks noChangeArrowheads="1"/>
            </p:cNvSpPr>
            <p:nvPr/>
          </p:nvSpPr>
          <p:spPr bwMode="auto">
            <a:xfrm>
              <a:off x="1816367" y="1955738"/>
              <a:ext cx="188913" cy="766762"/>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28" name="AutoShape 8"/>
            <p:cNvSpPr>
              <a:spLocks noChangeArrowheads="1"/>
            </p:cNvSpPr>
            <p:nvPr/>
          </p:nvSpPr>
          <p:spPr bwMode="auto">
            <a:xfrm>
              <a:off x="1816367" y="1700150"/>
              <a:ext cx="188913" cy="255588"/>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29" name="Text Box 9"/>
            <p:cNvSpPr txBox="1">
              <a:spLocks noChangeArrowheads="1"/>
            </p:cNvSpPr>
            <p:nvPr/>
          </p:nvSpPr>
          <p:spPr bwMode="auto">
            <a:xfrm>
              <a:off x="393967" y="3959164"/>
              <a:ext cx="9369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400" b="1" dirty="0"/>
                <a:t>Chr. 9</a:t>
              </a:r>
              <a:endParaRPr lang="en-US" altLang="en-US" sz="2400" dirty="0"/>
            </a:p>
          </p:txBody>
        </p:sp>
        <p:sp>
          <p:nvSpPr>
            <p:cNvPr id="30730" name="Text Box 10"/>
            <p:cNvSpPr txBox="1">
              <a:spLocks noChangeArrowheads="1"/>
            </p:cNvSpPr>
            <p:nvPr/>
          </p:nvSpPr>
          <p:spPr bwMode="auto">
            <a:xfrm>
              <a:off x="1341705" y="2816164"/>
              <a:ext cx="110049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400" b="1" dirty="0">
                  <a:solidFill>
                    <a:srgbClr val="FF0000"/>
                  </a:solidFill>
                </a:rPr>
                <a:t>Chr. 22</a:t>
              </a:r>
              <a:endParaRPr lang="en-US" altLang="en-US" sz="2400" dirty="0"/>
            </a:p>
          </p:txBody>
        </p:sp>
        <p:sp>
          <p:nvSpPr>
            <p:cNvPr id="30731" name="Text Box 11"/>
            <p:cNvSpPr txBox="1">
              <a:spLocks noChangeArrowheads="1"/>
            </p:cNvSpPr>
            <p:nvPr/>
          </p:nvSpPr>
          <p:spPr bwMode="auto">
            <a:xfrm>
              <a:off x="60752" y="3189030"/>
              <a:ext cx="5902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400" b="1" dirty="0" err="1"/>
                <a:t>abl</a:t>
              </a:r>
              <a:endParaRPr lang="en-US" altLang="en-US" sz="2400" b="1" dirty="0"/>
            </a:p>
          </p:txBody>
        </p:sp>
        <p:sp>
          <p:nvSpPr>
            <p:cNvPr id="30732" name="Line 12"/>
            <p:cNvSpPr>
              <a:spLocks noChangeShapeType="1"/>
            </p:cNvSpPr>
            <p:nvPr/>
          </p:nvSpPr>
          <p:spPr bwMode="auto">
            <a:xfrm>
              <a:off x="555022" y="3489263"/>
              <a:ext cx="1889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33" name="Text Box 13"/>
            <p:cNvSpPr txBox="1">
              <a:spLocks noChangeArrowheads="1"/>
            </p:cNvSpPr>
            <p:nvPr/>
          </p:nvSpPr>
          <p:spPr bwMode="auto">
            <a:xfrm>
              <a:off x="2321192" y="1931926"/>
              <a:ext cx="55976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400" b="1" i="1" dirty="0" err="1">
                  <a:solidFill>
                    <a:srgbClr val="FF0000"/>
                  </a:solidFill>
                </a:rPr>
                <a:t>bcr</a:t>
              </a:r>
              <a:endParaRPr lang="en-US" altLang="en-US" sz="2400" dirty="0">
                <a:solidFill>
                  <a:srgbClr val="00FF00"/>
                </a:solidFill>
              </a:endParaRPr>
            </a:p>
          </p:txBody>
        </p:sp>
        <p:sp>
          <p:nvSpPr>
            <p:cNvPr id="30734" name="Line 14"/>
            <p:cNvSpPr>
              <a:spLocks noChangeShapeType="1"/>
            </p:cNvSpPr>
            <p:nvPr/>
          </p:nvSpPr>
          <p:spPr bwMode="auto">
            <a:xfrm flipH="1">
              <a:off x="2100530" y="2211325"/>
              <a:ext cx="28257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35" name="AutoShape 15"/>
            <p:cNvSpPr>
              <a:spLocks noChangeArrowheads="1"/>
            </p:cNvSpPr>
            <p:nvPr/>
          </p:nvSpPr>
          <p:spPr bwMode="auto">
            <a:xfrm>
              <a:off x="3687879" y="2548593"/>
              <a:ext cx="188913" cy="1022350"/>
            </a:xfrm>
            <a:prstGeom prst="roundRect">
              <a:avLst>
                <a:gd name="adj" fmla="val 16667"/>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36" name="AutoShape 16"/>
            <p:cNvSpPr>
              <a:spLocks noChangeArrowheads="1"/>
            </p:cNvSpPr>
            <p:nvPr/>
          </p:nvSpPr>
          <p:spPr bwMode="auto">
            <a:xfrm>
              <a:off x="3687879" y="1781831"/>
              <a:ext cx="188913" cy="766763"/>
            </a:xfrm>
            <a:prstGeom prst="roundRect">
              <a:avLst>
                <a:gd name="adj" fmla="val 16667"/>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37" name="AutoShape 17"/>
            <p:cNvSpPr>
              <a:spLocks noChangeArrowheads="1"/>
            </p:cNvSpPr>
            <p:nvPr/>
          </p:nvSpPr>
          <p:spPr bwMode="auto">
            <a:xfrm>
              <a:off x="3687879" y="3315356"/>
              <a:ext cx="188913" cy="766763"/>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38" name="AutoShape 18"/>
            <p:cNvSpPr>
              <a:spLocks noChangeArrowheads="1"/>
            </p:cNvSpPr>
            <p:nvPr/>
          </p:nvSpPr>
          <p:spPr bwMode="auto">
            <a:xfrm>
              <a:off x="4432416" y="1785005"/>
              <a:ext cx="188912" cy="255588"/>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39" name="AutoShape 19"/>
            <p:cNvSpPr>
              <a:spLocks noChangeArrowheads="1"/>
            </p:cNvSpPr>
            <p:nvPr/>
          </p:nvSpPr>
          <p:spPr bwMode="auto">
            <a:xfrm>
              <a:off x="4432416" y="2167593"/>
              <a:ext cx="188912" cy="766762"/>
            </a:xfrm>
            <a:prstGeom prst="roundRect">
              <a:avLst>
                <a:gd name="adj" fmla="val 16667"/>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40" name="AutoShape 20"/>
            <p:cNvSpPr>
              <a:spLocks noChangeArrowheads="1"/>
            </p:cNvSpPr>
            <p:nvPr/>
          </p:nvSpPr>
          <p:spPr bwMode="auto">
            <a:xfrm>
              <a:off x="4432416" y="2040594"/>
              <a:ext cx="188912" cy="255587"/>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41" name="Text Box 21"/>
            <p:cNvSpPr txBox="1">
              <a:spLocks noChangeArrowheads="1"/>
            </p:cNvSpPr>
            <p:nvPr/>
          </p:nvSpPr>
          <p:spPr bwMode="auto">
            <a:xfrm>
              <a:off x="5042017" y="2091393"/>
              <a:ext cx="82246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b="1" i="1">
                  <a:solidFill>
                    <a:srgbClr val="FF0000"/>
                  </a:solidFill>
                </a:rPr>
                <a:t>Bcr-abl</a:t>
              </a:r>
              <a:endParaRPr lang="en-US" altLang="en-US">
                <a:solidFill>
                  <a:srgbClr val="00FF00"/>
                </a:solidFill>
              </a:endParaRPr>
            </a:p>
          </p:txBody>
        </p:sp>
        <p:sp>
          <p:nvSpPr>
            <p:cNvPr id="30742" name="Line 22"/>
            <p:cNvSpPr>
              <a:spLocks noChangeShapeType="1"/>
            </p:cNvSpPr>
            <p:nvPr/>
          </p:nvSpPr>
          <p:spPr bwMode="auto">
            <a:xfrm flipH="1">
              <a:off x="4621329" y="2296180"/>
              <a:ext cx="2841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43" name="Text Box 23"/>
            <p:cNvSpPr txBox="1">
              <a:spLocks noChangeArrowheads="1"/>
            </p:cNvSpPr>
            <p:nvPr/>
          </p:nvSpPr>
          <p:spPr bwMode="auto">
            <a:xfrm>
              <a:off x="4053368" y="3871851"/>
              <a:ext cx="48298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400" dirty="0"/>
            </a:p>
          </p:txBody>
        </p:sp>
      </p:grpSp>
      <p:sp>
        <p:nvSpPr>
          <p:cNvPr id="30744" name="Text Box 24"/>
          <p:cNvSpPr txBox="1">
            <a:spLocks noChangeArrowheads="1"/>
          </p:cNvSpPr>
          <p:nvPr/>
        </p:nvSpPr>
        <p:spPr bwMode="auto">
          <a:xfrm>
            <a:off x="7639643" y="5990374"/>
            <a:ext cx="385034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b="1" dirty="0"/>
              <a:t>De Klein et al. Nature 300, 765 (1982</a:t>
            </a:r>
            <a:r>
              <a:rPr lang="en-US" altLang="en-US" b="1" dirty="0">
                <a:solidFill>
                  <a:schemeClr val="tx1">
                    <a:lumMod val="90000"/>
                    <a:lumOff val="10000"/>
                  </a:schemeClr>
                </a:solidFill>
              </a:rPr>
              <a:t>)</a:t>
            </a:r>
            <a:endParaRPr lang="en-US" altLang="en-US" dirty="0">
              <a:solidFill>
                <a:schemeClr val="tx1">
                  <a:lumMod val="90000"/>
                  <a:lumOff val="10000"/>
                </a:schemeClr>
              </a:solidFill>
            </a:endParaRPr>
          </a:p>
        </p:txBody>
      </p:sp>
      <p:sp>
        <p:nvSpPr>
          <p:cNvPr id="30745" name="Text Box 25"/>
          <p:cNvSpPr txBox="1">
            <a:spLocks noChangeArrowheads="1"/>
          </p:cNvSpPr>
          <p:nvPr/>
        </p:nvSpPr>
        <p:spPr bwMode="auto">
          <a:xfrm>
            <a:off x="8248912" y="6395781"/>
            <a:ext cx="324108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b="1" dirty="0" err="1"/>
              <a:t>Groffen</a:t>
            </a:r>
            <a:r>
              <a:rPr lang="en-US" altLang="en-US" b="1" dirty="0"/>
              <a:t> et al. Cell 36, 93 (1984)</a:t>
            </a:r>
            <a:endParaRPr lang="en-US" altLang="en-US" dirty="0"/>
          </a:p>
        </p:txBody>
      </p:sp>
      <p:sp>
        <p:nvSpPr>
          <p:cNvPr id="3" name="Slide Number Placeholder 2"/>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28</a:t>
            </a:fld>
            <a:endParaRPr lang="en-US">
              <a:solidFill>
                <a:srgbClr val="2E2B21">
                  <a:lumMod val="90000"/>
                  <a:lumOff val="10000"/>
                </a:srgbClr>
              </a:solidFill>
            </a:endParaRPr>
          </a:p>
        </p:txBody>
      </p:sp>
    </p:spTree>
    <p:extLst>
      <p:ext uri="{BB962C8B-B14F-4D97-AF65-F5344CB8AC3E}">
        <p14:creationId xmlns:p14="http://schemas.microsoft.com/office/powerpoint/2010/main" val="2131990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Oval 2"/>
          <p:cNvSpPr>
            <a:spLocks noChangeArrowheads="1"/>
          </p:cNvSpPr>
          <p:nvPr/>
        </p:nvSpPr>
        <p:spPr bwMode="auto">
          <a:xfrm>
            <a:off x="4495800" y="2667000"/>
            <a:ext cx="1828800" cy="1295400"/>
          </a:xfrm>
          <a:prstGeom prst="ellipse">
            <a:avLst/>
          </a:prstGeom>
          <a:solidFill>
            <a:srgbClr val="FFC000"/>
          </a:solidFill>
          <a:ln>
            <a:noFill/>
          </a:ln>
          <a:effectLst/>
        </p:spPr>
        <p:txBody>
          <a:bodyPr wrap="none" anchor="ctr"/>
          <a:lstStyle/>
          <a:p>
            <a:endParaRPr lang="en-US"/>
          </a:p>
        </p:txBody>
      </p:sp>
      <p:grpSp>
        <p:nvGrpSpPr>
          <p:cNvPr id="191491" name="Group 3"/>
          <p:cNvGrpSpPr>
            <a:grpSpLocks/>
          </p:cNvGrpSpPr>
          <p:nvPr/>
        </p:nvGrpSpPr>
        <p:grpSpPr bwMode="auto">
          <a:xfrm>
            <a:off x="2209800" y="4267200"/>
            <a:ext cx="1447800" cy="1447800"/>
            <a:chOff x="432" y="1872"/>
            <a:chExt cx="912" cy="912"/>
          </a:xfrm>
        </p:grpSpPr>
        <p:sp>
          <p:nvSpPr>
            <p:cNvPr id="191492" name="Freeform 4"/>
            <p:cNvSpPr>
              <a:spLocks/>
            </p:cNvSpPr>
            <p:nvPr/>
          </p:nvSpPr>
          <p:spPr bwMode="auto">
            <a:xfrm>
              <a:off x="432" y="2016"/>
              <a:ext cx="720" cy="391"/>
            </a:xfrm>
            <a:custGeom>
              <a:avLst/>
              <a:gdLst>
                <a:gd name="T0" fmla="*/ 0 w 720"/>
                <a:gd name="T1" fmla="*/ 384 h 391"/>
                <a:gd name="T2" fmla="*/ 96 w 720"/>
                <a:gd name="T3" fmla="*/ 336 h 391"/>
                <a:gd name="T4" fmla="*/ 192 w 720"/>
                <a:gd name="T5" fmla="*/ 336 h 391"/>
                <a:gd name="T6" fmla="*/ 528 w 720"/>
                <a:gd name="T7" fmla="*/ 336 h 391"/>
                <a:gd name="T8" fmla="*/ 720 w 720"/>
                <a:gd name="T9" fmla="*/ 0 h 391"/>
              </a:gdLst>
              <a:ahLst/>
              <a:cxnLst>
                <a:cxn ang="0">
                  <a:pos x="T0" y="T1"/>
                </a:cxn>
                <a:cxn ang="0">
                  <a:pos x="T2" y="T3"/>
                </a:cxn>
                <a:cxn ang="0">
                  <a:pos x="T4" y="T5"/>
                </a:cxn>
                <a:cxn ang="0">
                  <a:pos x="T6" y="T7"/>
                </a:cxn>
                <a:cxn ang="0">
                  <a:pos x="T8" y="T9"/>
                </a:cxn>
              </a:cxnLst>
              <a:rect l="0" t="0" r="r" b="b"/>
              <a:pathLst>
                <a:path w="720" h="391">
                  <a:moveTo>
                    <a:pt x="0" y="384"/>
                  </a:moveTo>
                  <a:cubicBezTo>
                    <a:pt x="31" y="364"/>
                    <a:pt x="63" y="344"/>
                    <a:pt x="96" y="336"/>
                  </a:cubicBezTo>
                  <a:cubicBezTo>
                    <a:pt x="128" y="327"/>
                    <a:pt x="120" y="336"/>
                    <a:pt x="192" y="336"/>
                  </a:cubicBezTo>
                  <a:cubicBezTo>
                    <a:pt x="264" y="336"/>
                    <a:pt x="440" y="391"/>
                    <a:pt x="528" y="336"/>
                  </a:cubicBezTo>
                  <a:cubicBezTo>
                    <a:pt x="615" y="280"/>
                    <a:pt x="667" y="140"/>
                    <a:pt x="720" y="0"/>
                  </a:cubicBezTo>
                </a:path>
              </a:pathLst>
            </a:custGeom>
            <a:noFill/>
            <a:ln w="57150" cmpd="sng">
              <a:solidFill>
                <a:srgbClr val="CCFF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493" name="Freeform 5"/>
            <p:cNvSpPr>
              <a:spLocks/>
            </p:cNvSpPr>
            <p:nvPr/>
          </p:nvSpPr>
          <p:spPr bwMode="auto">
            <a:xfrm>
              <a:off x="432" y="2064"/>
              <a:ext cx="912" cy="679"/>
            </a:xfrm>
            <a:custGeom>
              <a:avLst/>
              <a:gdLst>
                <a:gd name="T0" fmla="*/ 0 w 912"/>
                <a:gd name="T1" fmla="*/ 624 h 679"/>
                <a:gd name="T2" fmla="*/ 96 w 912"/>
                <a:gd name="T3" fmla="*/ 672 h 679"/>
                <a:gd name="T4" fmla="*/ 240 w 912"/>
                <a:gd name="T5" fmla="*/ 576 h 679"/>
                <a:gd name="T6" fmla="*/ 336 w 912"/>
                <a:gd name="T7" fmla="*/ 384 h 679"/>
                <a:gd name="T8" fmla="*/ 528 w 912"/>
                <a:gd name="T9" fmla="*/ 288 h 679"/>
                <a:gd name="T10" fmla="*/ 768 w 912"/>
                <a:gd name="T11" fmla="*/ 240 h 679"/>
                <a:gd name="T12" fmla="*/ 912 w 912"/>
                <a:gd name="T13" fmla="*/ 0 h 679"/>
              </a:gdLst>
              <a:ahLst/>
              <a:cxnLst>
                <a:cxn ang="0">
                  <a:pos x="T0" y="T1"/>
                </a:cxn>
                <a:cxn ang="0">
                  <a:pos x="T2" y="T3"/>
                </a:cxn>
                <a:cxn ang="0">
                  <a:pos x="T4" y="T5"/>
                </a:cxn>
                <a:cxn ang="0">
                  <a:pos x="T6" y="T7"/>
                </a:cxn>
                <a:cxn ang="0">
                  <a:pos x="T8" y="T9"/>
                </a:cxn>
                <a:cxn ang="0">
                  <a:pos x="T10" y="T11"/>
                </a:cxn>
                <a:cxn ang="0">
                  <a:pos x="T12" y="T13"/>
                </a:cxn>
              </a:cxnLst>
              <a:rect l="0" t="0" r="r" b="b"/>
              <a:pathLst>
                <a:path w="912" h="679">
                  <a:moveTo>
                    <a:pt x="0" y="624"/>
                  </a:moveTo>
                  <a:cubicBezTo>
                    <a:pt x="28" y="651"/>
                    <a:pt x="56" y="679"/>
                    <a:pt x="96" y="672"/>
                  </a:cubicBezTo>
                  <a:cubicBezTo>
                    <a:pt x="135" y="664"/>
                    <a:pt x="200" y="624"/>
                    <a:pt x="240" y="576"/>
                  </a:cubicBezTo>
                  <a:cubicBezTo>
                    <a:pt x="280" y="528"/>
                    <a:pt x="288" y="432"/>
                    <a:pt x="336" y="384"/>
                  </a:cubicBezTo>
                  <a:cubicBezTo>
                    <a:pt x="384" y="336"/>
                    <a:pt x="456" y="311"/>
                    <a:pt x="528" y="288"/>
                  </a:cubicBezTo>
                  <a:cubicBezTo>
                    <a:pt x="599" y="264"/>
                    <a:pt x="703" y="288"/>
                    <a:pt x="768" y="240"/>
                  </a:cubicBezTo>
                  <a:cubicBezTo>
                    <a:pt x="832" y="191"/>
                    <a:pt x="872" y="95"/>
                    <a:pt x="912" y="0"/>
                  </a:cubicBezTo>
                </a:path>
              </a:pathLst>
            </a:custGeom>
            <a:noFill/>
            <a:ln w="57150" cmpd="sng">
              <a:solidFill>
                <a:srgbClr val="CCFF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494" name="Freeform 6"/>
            <p:cNvSpPr>
              <a:spLocks/>
            </p:cNvSpPr>
            <p:nvPr/>
          </p:nvSpPr>
          <p:spPr bwMode="auto">
            <a:xfrm>
              <a:off x="624" y="1872"/>
              <a:ext cx="672" cy="912"/>
            </a:xfrm>
            <a:custGeom>
              <a:avLst/>
              <a:gdLst>
                <a:gd name="T0" fmla="*/ 0 w 672"/>
                <a:gd name="T1" fmla="*/ 48 h 912"/>
                <a:gd name="T2" fmla="*/ 96 w 672"/>
                <a:gd name="T3" fmla="*/ 0 h 912"/>
                <a:gd name="T4" fmla="*/ 240 w 672"/>
                <a:gd name="T5" fmla="*/ 48 h 912"/>
                <a:gd name="T6" fmla="*/ 288 w 672"/>
                <a:gd name="T7" fmla="*/ 144 h 912"/>
                <a:gd name="T8" fmla="*/ 240 w 672"/>
                <a:gd name="T9" fmla="*/ 384 h 912"/>
                <a:gd name="T10" fmla="*/ 336 w 672"/>
                <a:gd name="T11" fmla="*/ 672 h 912"/>
                <a:gd name="T12" fmla="*/ 672 w 672"/>
                <a:gd name="T13" fmla="*/ 912 h 912"/>
              </a:gdLst>
              <a:ahLst/>
              <a:cxnLst>
                <a:cxn ang="0">
                  <a:pos x="T0" y="T1"/>
                </a:cxn>
                <a:cxn ang="0">
                  <a:pos x="T2" y="T3"/>
                </a:cxn>
                <a:cxn ang="0">
                  <a:pos x="T4" y="T5"/>
                </a:cxn>
                <a:cxn ang="0">
                  <a:pos x="T6" y="T7"/>
                </a:cxn>
                <a:cxn ang="0">
                  <a:pos x="T8" y="T9"/>
                </a:cxn>
                <a:cxn ang="0">
                  <a:pos x="T10" y="T11"/>
                </a:cxn>
                <a:cxn ang="0">
                  <a:pos x="T12" y="T13"/>
                </a:cxn>
              </a:cxnLst>
              <a:rect l="0" t="0" r="r" b="b"/>
              <a:pathLst>
                <a:path w="672" h="912">
                  <a:moveTo>
                    <a:pt x="0" y="48"/>
                  </a:moveTo>
                  <a:cubicBezTo>
                    <a:pt x="28" y="24"/>
                    <a:pt x="56" y="0"/>
                    <a:pt x="96" y="0"/>
                  </a:cubicBezTo>
                  <a:cubicBezTo>
                    <a:pt x="136" y="0"/>
                    <a:pt x="208" y="24"/>
                    <a:pt x="240" y="48"/>
                  </a:cubicBezTo>
                  <a:cubicBezTo>
                    <a:pt x="272" y="72"/>
                    <a:pt x="288" y="88"/>
                    <a:pt x="288" y="144"/>
                  </a:cubicBezTo>
                  <a:cubicBezTo>
                    <a:pt x="288" y="200"/>
                    <a:pt x="232" y="296"/>
                    <a:pt x="240" y="384"/>
                  </a:cubicBezTo>
                  <a:cubicBezTo>
                    <a:pt x="248" y="472"/>
                    <a:pt x="264" y="584"/>
                    <a:pt x="336" y="672"/>
                  </a:cubicBezTo>
                  <a:cubicBezTo>
                    <a:pt x="408" y="760"/>
                    <a:pt x="540" y="836"/>
                    <a:pt x="672" y="912"/>
                  </a:cubicBezTo>
                </a:path>
              </a:pathLst>
            </a:custGeom>
            <a:noFill/>
            <a:ln w="57150" cmpd="sng">
              <a:solidFill>
                <a:srgbClr val="CCFF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495" name="Freeform 7"/>
            <p:cNvSpPr>
              <a:spLocks/>
            </p:cNvSpPr>
            <p:nvPr/>
          </p:nvSpPr>
          <p:spPr bwMode="auto">
            <a:xfrm>
              <a:off x="471" y="1968"/>
              <a:ext cx="441" cy="816"/>
            </a:xfrm>
            <a:custGeom>
              <a:avLst/>
              <a:gdLst>
                <a:gd name="T0" fmla="*/ 9 w 441"/>
                <a:gd name="T1" fmla="*/ 0 h 816"/>
                <a:gd name="T2" fmla="*/ 9 w 441"/>
                <a:gd name="T3" fmla="*/ 96 h 816"/>
                <a:gd name="T4" fmla="*/ 57 w 441"/>
                <a:gd name="T5" fmla="*/ 192 h 816"/>
                <a:gd name="T6" fmla="*/ 249 w 441"/>
                <a:gd name="T7" fmla="*/ 336 h 816"/>
                <a:gd name="T8" fmla="*/ 297 w 441"/>
                <a:gd name="T9" fmla="*/ 384 h 816"/>
                <a:gd name="T10" fmla="*/ 393 w 441"/>
                <a:gd name="T11" fmla="*/ 528 h 816"/>
                <a:gd name="T12" fmla="*/ 441 w 441"/>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441" h="816">
                  <a:moveTo>
                    <a:pt x="9" y="0"/>
                  </a:moveTo>
                  <a:cubicBezTo>
                    <a:pt x="4" y="31"/>
                    <a:pt x="0" y="63"/>
                    <a:pt x="9" y="96"/>
                  </a:cubicBezTo>
                  <a:cubicBezTo>
                    <a:pt x="17" y="128"/>
                    <a:pt x="17" y="152"/>
                    <a:pt x="57" y="192"/>
                  </a:cubicBezTo>
                  <a:cubicBezTo>
                    <a:pt x="97" y="232"/>
                    <a:pt x="209" y="304"/>
                    <a:pt x="249" y="336"/>
                  </a:cubicBezTo>
                  <a:cubicBezTo>
                    <a:pt x="289" y="368"/>
                    <a:pt x="273" y="352"/>
                    <a:pt x="297" y="384"/>
                  </a:cubicBezTo>
                  <a:cubicBezTo>
                    <a:pt x="321" y="416"/>
                    <a:pt x="369" y="456"/>
                    <a:pt x="393" y="528"/>
                  </a:cubicBezTo>
                  <a:cubicBezTo>
                    <a:pt x="416" y="599"/>
                    <a:pt x="433" y="768"/>
                    <a:pt x="441" y="816"/>
                  </a:cubicBezTo>
                </a:path>
              </a:pathLst>
            </a:custGeom>
            <a:noFill/>
            <a:ln w="57150" cmpd="sng">
              <a:solidFill>
                <a:srgbClr val="CCFF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496" name="Freeform 8"/>
            <p:cNvSpPr>
              <a:spLocks/>
            </p:cNvSpPr>
            <p:nvPr/>
          </p:nvSpPr>
          <p:spPr bwMode="auto">
            <a:xfrm>
              <a:off x="541" y="2400"/>
              <a:ext cx="747" cy="243"/>
            </a:xfrm>
            <a:custGeom>
              <a:avLst/>
              <a:gdLst>
                <a:gd name="T0" fmla="*/ 32 w 747"/>
                <a:gd name="T1" fmla="*/ 32 h 243"/>
                <a:gd name="T2" fmla="*/ 196 w 747"/>
                <a:gd name="T3" fmla="*/ 196 h 243"/>
                <a:gd name="T4" fmla="*/ 345 w 747"/>
                <a:gd name="T5" fmla="*/ 196 h 243"/>
                <a:gd name="T6" fmla="*/ 471 w 747"/>
                <a:gd name="T7" fmla="*/ 243 h 243"/>
                <a:gd name="T8" fmla="*/ 683 w 747"/>
                <a:gd name="T9" fmla="*/ 212 h 243"/>
                <a:gd name="T10" fmla="*/ 722 w 747"/>
                <a:gd name="T11" fmla="*/ 181 h 243"/>
                <a:gd name="T12" fmla="*/ 745 w 747"/>
                <a:gd name="T13" fmla="*/ 157 h 243"/>
                <a:gd name="T14" fmla="*/ 714 w 747"/>
                <a:gd name="T15" fmla="*/ 149 h 243"/>
                <a:gd name="T16" fmla="*/ 667 w 747"/>
                <a:gd name="T17" fmla="*/ 134 h 243"/>
                <a:gd name="T18" fmla="*/ 494 w 747"/>
                <a:gd name="T19" fmla="*/ 141 h 243"/>
                <a:gd name="T20" fmla="*/ 385 w 747"/>
                <a:gd name="T21" fmla="*/ 71 h 243"/>
                <a:gd name="T22" fmla="*/ 212 w 747"/>
                <a:gd name="T23" fmla="*/ 8 h 243"/>
                <a:gd name="T24" fmla="*/ 0 w 747"/>
                <a:gd name="T25" fmla="*/ 0 h 243"/>
                <a:gd name="T26" fmla="*/ 32 w 747"/>
                <a:gd name="T27" fmla="*/ 3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243">
                  <a:moveTo>
                    <a:pt x="32" y="32"/>
                  </a:moveTo>
                  <a:cubicBezTo>
                    <a:pt x="105" y="80"/>
                    <a:pt x="130" y="147"/>
                    <a:pt x="196" y="196"/>
                  </a:cubicBezTo>
                  <a:cubicBezTo>
                    <a:pt x="266" y="188"/>
                    <a:pt x="283" y="176"/>
                    <a:pt x="345" y="196"/>
                  </a:cubicBezTo>
                  <a:cubicBezTo>
                    <a:pt x="380" y="231"/>
                    <a:pt x="422" y="234"/>
                    <a:pt x="471" y="243"/>
                  </a:cubicBezTo>
                  <a:cubicBezTo>
                    <a:pt x="544" y="237"/>
                    <a:pt x="611" y="226"/>
                    <a:pt x="683" y="212"/>
                  </a:cubicBezTo>
                  <a:cubicBezTo>
                    <a:pt x="696" y="201"/>
                    <a:pt x="709" y="192"/>
                    <a:pt x="722" y="181"/>
                  </a:cubicBezTo>
                  <a:cubicBezTo>
                    <a:pt x="730" y="173"/>
                    <a:pt x="747" y="167"/>
                    <a:pt x="745" y="157"/>
                  </a:cubicBezTo>
                  <a:cubicBezTo>
                    <a:pt x="742" y="146"/>
                    <a:pt x="724" y="152"/>
                    <a:pt x="714" y="149"/>
                  </a:cubicBezTo>
                  <a:cubicBezTo>
                    <a:pt x="698" y="144"/>
                    <a:pt x="667" y="134"/>
                    <a:pt x="667" y="134"/>
                  </a:cubicBezTo>
                  <a:cubicBezTo>
                    <a:pt x="605" y="140"/>
                    <a:pt x="556" y="135"/>
                    <a:pt x="494" y="141"/>
                  </a:cubicBezTo>
                  <a:cubicBezTo>
                    <a:pt x="427" y="113"/>
                    <a:pt x="437" y="100"/>
                    <a:pt x="385" y="71"/>
                  </a:cubicBezTo>
                  <a:cubicBezTo>
                    <a:pt x="329" y="39"/>
                    <a:pt x="275" y="17"/>
                    <a:pt x="212" y="8"/>
                  </a:cubicBezTo>
                  <a:cubicBezTo>
                    <a:pt x="131" y="18"/>
                    <a:pt x="77" y="26"/>
                    <a:pt x="0" y="0"/>
                  </a:cubicBezTo>
                  <a:cubicBezTo>
                    <a:pt x="10" y="10"/>
                    <a:pt x="21" y="21"/>
                    <a:pt x="32" y="32"/>
                  </a:cubicBezTo>
                  <a:close/>
                </a:path>
              </a:pathLst>
            </a:custGeom>
            <a:solidFill>
              <a:srgbClr val="CCFFFF"/>
            </a:solidFill>
            <a:ln w="285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497" name="Oval 9"/>
            <p:cNvSpPr>
              <a:spLocks noChangeArrowheads="1"/>
            </p:cNvSpPr>
            <p:nvPr/>
          </p:nvSpPr>
          <p:spPr bwMode="auto">
            <a:xfrm>
              <a:off x="720" y="2448"/>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498" name="Freeform 10"/>
            <p:cNvSpPr>
              <a:spLocks/>
            </p:cNvSpPr>
            <p:nvPr/>
          </p:nvSpPr>
          <p:spPr bwMode="auto">
            <a:xfrm>
              <a:off x="517" y="2212"/>
              <a:ext cx="754" cy="306"/>
            </a:xfrm>
            <a:custGeom>
              <a:avLst/>
              <a:gdLst>
                <a:gd name="T0" fmla="*/ 16 w 754"/>
                <a:gd name="T1" fmla="*/ 94 h 306"/>
                <a:gd name="T2" fmla="*/ 126 w 754"/>
                <a:gd name="T3" fmla="*/ 173 h 306"/>
                <a:gd name="T4" fmla="*/ 307 w 754"/>
                <a:gd name="T5" fmla="*/ 165 h 306"/>
                <a:gd name="T6" fmla="*/ 369 w 754"/>
                <a:gd name="T7" fmla="*/ 196 h 306"/>
                <a:gd name="T8" fmla="*/ 542 w 754"/>
                <a:gd name="T9" fmla="*/ 290 h 306"/>
                <a:gd name="T10" fmla="*/ 754 w 754"/>
                <a:gd name="T11" fmla="*/ 235 h 306"/>
                <a:gd name="T12" fmla="*/ 573 w 754"/>
                <a:gd name="T13" fmla="*/ 180 h 306"/>
                <a:gd name="T14" fmla="*/ 299 w 754"/>
                <a:gd name="T15" fmla="*/ 0 h 306"/>
                <a:gd name="T16" fmla="*/ 228 w 754"/>
                <a:gd name="T17" fmla="*/ 8 h 306"/>
                <a:gd name="T18" fmla="*/ 205 w 754"/>
                <a:gd name="T19" fmla="*/ 63 h 306"/>
                <a:gd name="T20" fmla="*/ 142 w 754"/>
                <a:gd name="T21" fmla="*/ 102 h 306"/>
                <a:gd name="T22" fmla="*/ 56 w 754"/>
                <a:gd name="T23" fmla="*/ 94 h 306"/>
                <a:gd name="T24" fmla="*/ 32 w 754"/>
                <a:gd name="T25" fmla="*/ 86 h 306"/>
                <a:gd name="T26" fmla="*/ 16 w 754"/>
                <a:gd name="T27" fmla="*/ 9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4" h="306">
                  <a:moveTo>
                    <a:pt x="16" y="94"/>
                  </a:moveTo>
                  <a:cubicBezTo>
                    <a:pt x="35" y="168"/>
                    <a:pt x="57" y="161"/>
                    <a:pt x="126" y="173"/>
                  </a:cubicBezTo>
                  <a:cubicBezTo>
                    <a:pt x="238" y="150"/>
                    <a:pt x="178" y="154"/>
                    <a:pt x="307" y="165"/>
                  </a:cubicBezTo>
                  <a:cubicBezTo>
                    <a:pt x="402" y="235"/>
                    <a:pt x="279" y="150"/>
                    <a:pt x="369" y="196"/>
                  </a:cubicBezTo>
                  <a:cubicBezTo>
                    <a:pt x="432" y="228"/>
                    <a:pt x="470" y="272"/>
                    <a:pt x="542" y="290"/>
                  </a:cubicBezTo>
                  <a:cubicBezTo>
                    <a:pt x="628" y="282"/>
                    <a:pt x="706" y="306"/>
                    <a:pt x="754" y="235"/>
                  </a:cubicBezTo>
                  <a:cubicBezTo>
                    <a:pt x="685" y="203"/>
                    <a:pt x="660" y="197"/>
                    <a:pt x="573" y="180"/>
                  </a:cubicBezTo>
                  <a:cubicBezTo>
                    <a:pt x="502" y="73"/>
                    <a:pt x="425" y="18"/>
                    <a:pt x="299" y="0"/>
                  </a:cubicBezTo>
                  <a:cubicBezTo>
                    <a:pt x="275" y="2"/>
                    <a:pt x="250" y="0"/>
                    <a:pt x="228" y="8"/>
                  </a:cubicBezTo>
                  <a:cubicBezTo>
                    <a:pt x="208" y="14"/>
                    <a:pt x="210" y="51"/>
                    <a:pt x="205" y="63"/>
                  </a:cubicBezTo>
                  <a:cubicBezTo>
                    <a:pt x="185" y="101"/>
                    <a:pt x="180" y="94"/>
                    <a:pt x="142" y="102"/>
                  </a:cubicBezTo>
                  <a:cubicBezTo>
                    <a:pt x="113" y="99"/>
                    <a:pt x="84" y="98"/>
                    <a:pt x="56" y="94"/>
                  </a:cubicBezTo>
                  <a:cubicBezTo>
                    <a:pt x="47" y="92"/>
                    <a:pt x="40" y="86"/>
                    <a:pt x="32" y="86"/>
                  </a:cubicBezTo>
                  <a:cubicBezTo>
                    <a:pt x="32" y="86"/>
                    <a:pt x="0" y="94"/>
                    <a:pt x="16" y="94"/>
                  </a:cubicBezTo>
                  <a:close/>
                </a:path>
              </a:pathLst>
            </a:custGeom>
            <a:solidFill>
              <a:srgbClr val="CCFFFF"/>
            </a:solidFill>
            <a:ln w="285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499" name="Oval 11"/>
            <p:cNvSpPr>
              <a:spLocks noChangeArrowheads="1"/>
            </p:cNvSpPr>
            <p:nvPr/>
          </p:nvSpPr>
          <p:spPr bwMode="auto">
            <a:xfrm>
              <a:off x="768" y="2256"/>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00" name="Freeform 12"/>
            <p:cNvSpPr>
              <a:spLocks/>
            </p:cNvSpPr>
            <p:nvPr/>
          </p:nvSpPr>
          <p:spPr bwMode="auto">
            <a:xfrm>
              <a:off x="528" y="1968"/>
              <a:ext cx="723" cy="480"/>
            </a:xfrm>
            <a:custGeom>
              <a:avLst/>
              <a:gdLst>
                <a:gd name="T0" fmla="*/ 24 w 675"/>
                <a:gd name="T1" fmla="*/ 204 h 335"/>
                <a:gd name="T2" fmla="*/ 157 w 675"/>
                <a:gd name="T3" fmla="*/ 164 h 335"/>
                <a:gd name="T4" fmla="*/ 204 w 675"/>
                <a:gd name="T5" fmla="*/ 141 h 335"/>
                <a:gd name="T6" fmla="*/ 227 w 675"/>
                <a:gd name="T7" fmla="*/ 125 h 335"/>
                <a:gd name="T8" fmla="*/ 471 w 675"/>
                <a:gd name="T9" fmla="*/ 211 h 335"/>
                <a:gd name="T10" fmla="*/ 518 w 675"/>
                <a:gd name="T11" fmla="*/ 243 h 335"/>
                <a:gd name="T12" fmla="*/ 596 w 675"/>
                <a:gd name="T13" fmla="*/ 259 h 335"/>
                <a:gd name="T14" fmla="*/ 635 w 675"/>
                <a:gd name="T15" fmla="*/ 274 h 335"/>
                <a:gd name="T16" fmla="*/ 400 w 675"/>
                <a:gd name="T17" fmla="*/ 47 h 335"/>
                <a:gd name="T18" fmla="*/ 204 w 675"/>
                <a:gd name="T19" fmla="*/ 0 h 335"/>
                <a:gd name="T20" fmla="*/ 55 w 675"/>
                <a:gd name="T21" fmla="*/ 125 h 335"/>
                <a:gd name="T22" fmla="*/ 0 w 675"/>
                <a:gd name="T23" fmla="*/ 180 h 335"/>
                <a:gd name="T24" fmla="*/ 24 w 675"/>
                <a:gd name="T25" fmla="*/ 20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5" h="335">
                  <a:moveTo>
                    <a:pt x="24" y="204"/>
                  </a:moveTo>
                  <a:cubicBezTo>
                    <a:pt x="100" y="215"/>
                    <a:pt x="96" y="202"/>
                    <a:pt x="157" y="164"/>
                  </a:cubicBezTo>
                  <a:cubicBezTo>
                    <a:pt x="171" y="154"/>
                    <a:pt x="188" y="149"/>
                    <a:pt x="204" y="141"/>
                  </a:cubicBezTo>
                  <a:cubicBezTo>
                    <a:pt x="212" y="136"/>
                    <a:pt x="219" y="130"/>
                    <a:pt x="227" y="125"/>
                  </a:cubicBezTo>
                  <a:cubicBezTo>
                    <a:pt x="309" y="145"/>
                    <a:pt x="395" y="173"/>
                    <a:pt x="471" y="211"/>
                  </a:cubicBezTo>
                  <a:cubicBezTo>
                    <a:pt x="487" y="219"/>
                    <a:pt x="499" y="239"/>
                    <a:pt x="518" y="243"/>
                  </a:cubicBezTo>
                  <a:cubicBezTo>
                    <a:pt x="575" y="252"/>
                    <a:pt x="549" y="247"/>
                    <a:pt x="596" y="259"/>
                  </a:cubicBezTo>
                  <a:cubicBezTo>
                    <a:pt x="606" y="266"/>
                    <a:pt x="675" y="335"/>
                    <a:pt x="635" y="274"/>
                  </a:cubicBezTo>
                  <a:cubicBezTo>
                    <a:pt x="601" y="145"/>
                    <a:pt x="516" y="93"/>
                    <a:pt x="400" y="47"/>
                  </a:cubicBezTo>
                  <a:cubicBezTo>
                    <a:pt x="337" y="22"/>
                    <a:pt x="267" y="24"/>
                    <a:pt x="204" y="0"/>
                  </a:cubicBezTo>
                  <a:cubicBezTo>
                    <a:pt x="141" y="20"/>
                    <a:pt x="97" y="78"/>
                    <a:pt x="55" y="125"/>
                  </a:cubicBezTo>
                  <a:cubicBezTo>
                    <a:pt x="37" y="144"/>
                    <a:pt x="0" y="180"/>
                    <a:pt x="0" y="180"/>
                  </a:cubicBezTo>
                  <a:cubicBezTo>
                    <a:pt x="17" y="206"/>
                    <a:pt x="6" y="204"/>
                    <a:pt x="24" y="204"/>
                  </a:cubicBezTo>
                  <a:close/>
                </a:path>
              </a:pathLst>
            </a:custGeom>
            <a:solidFill>
              <a:srgbClr val="CCFFFF"/>
            </a:solidFill>
            <a:ln w="285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01" name="Oval 13"/>
            <p:cNvSpPr>
              <a:spLocks noChangeArrowheads="1"/>
            </p:cNvSpPr>
            <p:nvPr/>
          </p:nvSpPr>
          <p:spPr bwMode="auto">
            <a:xfrm>
              <a:off x="720" y="2016"/>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91502" name="Text Box 14"/>
          <p:cNvSpPr txBox="1">
            <a:spLocks noChangeArrowheads="1"/>
          </p:cNvSpPr>
          <p:nvPr/>
        </p:nvSpPr>
        <p:spPr bwMode="auto">
          <a:xfrm>
            <a:off x="4495800" y="3048000"/>
            <a:ext cx="2057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3200" b="1" dirty="0">
                <a:latin typeface="Helvetica" panose="020B0604020202020204" pitchFamily="34" charset="0"/>
              </a:rPr>
              <a:t>BCR-</a:t>
            </a:r>
            <a:r>
              <a:rPr lang="en-US" altLang="en-US" sz="3200" b="1" dirty="0" err="1">
                <a:latin typeface="Helvetica" panose="020B0604020202020204" pitchFamily="34" charset="0"/>
              </a:rPr>
              <a:t>Abl</a:t>
            </a:r>
            <a:endParaRPr lang="en-US" altLang="en-US" dirty="0"/>
          </a:p>
        </p:txBody>
      </p:sp>
      <p:sp>
        <p:nvSpPr>
          <p:cNvPr id="191503" name="Text Box 15"/>
          <p:cNvSpPr txBox="1">
            <a:spLocks noChangeArrowheads="1"/>
          </p:cNvSpPr>
          <p:nvPr/>
        </p:nvSpPr>
        <p:spPr bwMode="auto">
          <a:xfrm>
            <a:off x="1828800" y="6019801"/>
            <a:ext cx="2895600" cy="507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50000"/>
              </a:lnSpc>
              <a:spcBef>
                <a:spcPct val="50000"/>
              </a:spcBef>
            </a:pPr>
            <a:r>
              <a:rPr lang="en-US" altLang="en-US" b="1" dirty="0">
                <a:latin typeface="Helvetica" panose="020B0604020202020204" pitchFamily="34" charset="0"/>
              </a:rPr>
              <a:t>Cytoskeleton/</a:t>
            </a:r>
          </a:p>
          <a:p>
            <a:pPr>
              <a:lnSpc>
                <a:spcPct val="50000"/>
              </a:lnSpc>
              <a:spcBef>
                <a:spcPct val="50000"/>
              </a:spcBef>
            </a:pPr>
            <a:r>
              <a:rPr lang="en-US" altLang="en-US" b="1" dirty="0">
                <a:latin typeface="Helvetica" panose="020B0604020202020204" pitchFamily="34" charset="0"/>
              </a:rPr>
              <a:t>adhesion defects</a:t>
            </a:r>
            <a:endParaRPr lang="en-US" altLang="en-US" dirty="0"/>
          </a:p>
        </p:txBody>
      </p:sp>
      <p:cxnSp>
        <p:nvCxnSpPr>
          <p:cNvPr id="191504" name="AutoShape 16"/>
          <p:cNvCxnSpPr>
            <a:cxnSpLocks noChangeShapeType="1"/>
            <a:stCxn id="191519" idx="1"/>
            <a:endCxn id="191507" idx="5"/>
          </p:cNvCxnSpPr>
          <p:nvPr/>
        </p:nvCxnSpPr>
        <p:spPr bwMode="auto">
          <a:xfrm rot="10800000">
            <a:off x="8866188" y="3921126"/>
            <a:ext cx="658812" cy="315913"/>
          </a:xfrm>
          <a:prstGeom prst="curvedConnector2">
            <a:avLst/>
          </a:prstGeom>
          <a:ln>
            <a:headEnd/>
            <a:tailEnd/>
          </a:ln>
        </p:spPr>
        <p:style>
          <a:lnRef idx="1">
            <a:schemeClr val="dk1"/>
          </a:lnRef>
          <a:fillRef idx="0">
            <a:schemeClr val="dk1"/>
          </a:fillRef>
          <a:effectRef idx="0">
            <a:schemeClr val="dk1"/>
          </a:effectRef>
          <a:fontRef idx="minor">
            <a:schemeClr val="tx1"/>
          </a:fontRef>
        </p:style>
      </p:cxnSp>
      <p:grpSp>
        <p:nvGrpSpPr>
          <p:cNvPr id="191505" name="Group 17"/>
          <p:cNvGrpSpPr>
            <a:grpSpLocks/>
          </p:cNvGrpSpPr>
          <p:nvPr/>
        </p:nvGrpSpPr>
        <p:grpSpPr bwMode="auto">
          <a:xfrm>
            <a:off x="7696200" y="2667000"/>
            <a:ext cx="2362200" cy="1752600"/>
            <a:chOff x="3888" y="1680"/>
            <a:chExt cx="1488" cy="1104"/>
          </a:xfrm>
        </p:grpSpPr>
        <p:grpSp>
          <p:nvGrpSpPr>
            <p:cNvPr id="191506" name="Group 18"/>
            <p:cNvGrpSpPr>
              <a:grpSpLocks/>
            </p:cNvGrpSpPr>
            <p:nvPr/>
          </p:nvGrpSpPr>
          <p:grpSpPr bwMode="auto">
            <a:xfrm>
              <a:off x="3888" y="1680"/>
              <a:ext cx="864" cy="960"/>
              <a:chOff x="4368" y="1584"/>
              <a:chExt cx="864" cy="960"/>
            </a:xfrm>
          </p:grpSpPr>
          <p:sp>
            <p:nvSpPr>
              <p:cNvPr id="191507" name="Oval 19"/>
              <p:cNvSpPr>
                <a:spLocks noChangeArrowheads="1"/>
              </p:cNvSpPr>
              <p:nvPr/>
            </p:nvSpPr>
            <p:spPr bwMode="auto">
              <a:xfrm>
                <a:off x="4368" y="1584"/>
                <a:ext cx="864" cy="912"/>
              </a:xfrm>
              <a:prstGeom prst="ellipse">
                <a:avLst/>
              </a:prstGeom>
              <a:solidFill>
                <a:srgbClr val="FF7C80"/>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08" name="Line 20"/>
              <p:cNvSpPr>
                <a:spLocks noChangeShapeType="1"/>
              </p:cNvSpPr>
              <p:nvPr/>
            </p:nvSpPr>
            <p:spPr bwMode="auto">
              <a:xfrm>
                <a:off x="4368" y="2016"/>
                <a:ext cx="192"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09" name="Line 21"/>
              <p:cNvSpPr>
                <a:spLocks noChangeShapeType="1"/>
              </p:cNvSpPr>
              <p:nvPr/>
            </p:nvSpPr>
            <p:spPr bwMode="auto">
              <a:xfrm rot="230761">
                <a:off x="4705" y="1584"/>
                <a:ext cx="48" cy="192"/>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10" name="Line 22"/>
              <p:cNvSpPr>
                <a:spLocks noChangeShapeType="1"/>
              </p:cNvSpPr>
              <p:nvPr/>
            </p:nvSpPr>
            <p:spPr bwMode="auto">
              <a:xfrm rot="682603" flipH="1">
                <a:off x="4944" y="1680"/>
                <a:ext cx="96" cy="14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11" name="Line 23"/>
              <p:cNvSpPr>
                <a:spLocks noChangeShapeType="1"/>
              </p:cNvSpPr>
              <p:nvPr/>
            </p:nvSpPr>
            <p:spPr bwMode="auto">
              <a:xfrm flipV="1">
                <a:off x="5040" y="1920"/>
                <a:ext cx="192" cy="48"/>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12" name="Oval 24"/>
              <p:cNvSpPr>
                <a:spLocks noChangeArrowheads="1"/>
              </p:cNvSpPr>
              <p:nvPr/>
            </p:nvSpPr>
            <p:spPr bwMode="auto">
              <a:xfrm>
                <a:off x="4560" y="1776"/>
                <a:ext cx="480" cy="528"/>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13" name="Text Box 25"/>
              <p:cNvSpPr txBox="1">
                <a:spLocks noChangeArrowheads="1"/>
              </p:cNvSpPr>
              <p:nvPr/>
            </p:nvSpPr>
            <p:spPr bwMode="auto">
              <a:xfrm>
                <a:off x="4464" y="1689"/>
                <a:ext cx="1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latin typeface="Helvetica" panose="020B0604020202020204" pitchFamily="34" charset="0"/>
                  </a:rPr>
                  <a:t>S</a:t>
                </a:r>
                <a:endParaRPr lang="en-US" altLang="en-US"/>
              </a:p>
            </p:txBody>
          </p:sp>
          <p:sp>
            <p:nvSpPr>
              <p:cNvPr id="191514" name="Text Box 26"/>
              <p:cNvSpPr txBox="1">
                <a:spLocks noChangeArrowheads="1"/>
              </p:cNvSpPr>
              <p:nvPr/>
            </p:nvSpPr>
            <p:spPr bwMode="auto">
              <a:xfrm>
                <a:off x="4752" y="1584"/>
                <a:ext cx="1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latin typeface="Helvetica" panose="020B0604020202020204" pitchFamily="34" charset="0"/>
                  </a:rPr>
                  <a:t>G</a:t>
                </a:r>
                <a:endParaRPr lang="en-US" altLang="en-US"/>
              </a:p>
            </p:txBody>
          </p:sp>
          <p:sp>
            <p:nvSpPr>
              <p:cNvPr id="191515" name="Text Box 27"/>
              <p:cNvSpPr txBox="1">
                <a:spLocks noChangeArrowheads="1"/>
              </p:cNvSpPr>
              <p:nvPr/>
            </p:nvSpPr>
            <p:spPr bwMode="auto">
              <a:xfrm>
                <a:off x="4848" y="1632"/>
                <a:ext cx="14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1400">
                    <a:latin typeface="Helvetica" panose="020B0604020202020204" pitchFamily="34" charset="0"/>
                  </a:rPr>
                  <a:t>2</a:t>
                </a:r>
                <a:endParaRPr lang="en-US" altLang="en-US"/>
              </a:p>
            </p:txBody>
          </p:sp>
          <p:sp>
            <p:nvSpPr>
              <p:cNvPr id="191516" name="Text Box 28"/>
              <p:cNvSpPr txBox="1">
                <a:spLocks noChangeArrowheads="1"/>
              </p:cNvSpPr>
              <p:nvPr/>
            </p:nvSpPr>
            <p:spPr bwMode="auto">
              <a:xfrm>
                <a:off x="4944" y="1728"/>
                <a:ext cx="28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latin typeface="Helvetica" panose="020B0604020202020204" pitchFamily="34" charset="0"/>
                  </a:rPr>
                  <a:t>M</a:t>
                </a:r>
                <a:endParaRPr lang="en-US" altLang="en-US"/>
              </a:p>
            </p:txBody>
          </p:sp>
          <p:sp>
            <p:nvSpPr>
              <p:cNvPr id="191517" name="Text Box 29"/>
              <p:cNvSpPr txBox="1">
                <a:spLocks noChangeArrowheads="1"/>
              </p:cNvSpPr>
              <p:nvPr/>
            </p:nvSpPr>
            <p:spPr bwMode="auto">
              <a:xfrm>
                <a:off x="4752" y="2352"/>
                <a:ext cx="14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1400">
                    <a:latin typeface="Helvetica" panose="020B0604020202020204" pitchFamily="34" charset="0"/>
                  </a:rPr>
                  <a:t>1</a:t>
                </a:r>
                <a:endParaRPr lang="en-US" altLang="en-US"/>
              </a:p>
            </p:txBody>
          </p:sp>
          <p:sp>
            <p:nvSpPr>
              <p:cNvPr id="191518" name="Text Box 30"/>
              <p:cNvSpPr txBox="1">
                <a:spLocks noChangeArrowheads="1"/>
              </p:cNvSpPr>
              <p:nvPr/>
            </p:nvSpPr>
            <p:spPr bwMode="auto">
              <a:xfrm>
                <a:off x="4656" y="2304"/>
                <a:ext cx="1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a:latin typeface="Helvetica" panose="020B0604020202020204" pitchFamily="34" charset="0"/>
                  </a:rPr>
                  <a:t>G</a:t>
                </a:r>
                <a:endParaRPr lang="en-US" altLang="en-US"/>
              </a:p>
            </p:txBody>
          </p:sp>
        </p:grpSp>
        <p:sp>
          <p:nvSpPr>
            <p:cNvPr id="191519" name="Text Box 31"/>
            <p:cNvSpPr txBox="1">
              <a:spLocks noChangeArrowheads="1"/>
            </p:cNvSpPr>
            <p:nvPr/>
          </p:nvSpPr>
          <p:spPr bwMode="auto">
            <a:xfrm>
              <a:off x="5040" y="2553"/>
              <a:ext cx="33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b="1" dirty="0">
                  <a:latin typeface="Helvetica" panose="020B0604020202020204" pitchFamily="34" charset="0"/>
                </a:rPr>
                <a:t>G</a:t>
              </a:r>
              <a:r>
                <a:rPr lang="en-US" altLang="en-US" b="1" baseline="-25000" dirty="0">
                  <a:latin typeface="Helvetica" panose="020B0604020202020204" pitchFamily="34" charset="0"/>
                </a:rPr>
                <a:t>0</a:t>
              </a:r>
              <a:endParaRPr lang="en-US" altLang="en-US" dirty="0"/>
            </a:p>
          </p:txBody>
        </p:sp>
        <p:cxnSp>
          <p:nvCxnSpPr>
            <p:cNvPr id="191520" name="AutoShape 32"/>
            <p:cNvCxnSpPr>
              <a:cxnSpLocks noChangeShapeType="1"/>
              <a:stCxn id="191507" idx="6"/>
              <a:endCxn id="191519" idx="0"/>
            </p:cNvCxnSpPr>
            <p:nvPr/>
          </p:nvCxnSpPr>
          <p:spPr bwMode="auto">
            <a:xfrm>
              <a:off x="4764" y="2136"/>
              <a:ext cx="444" cy="417"/>
            </a:xfrm>
            <a:prstGeom prst="curvedConnector2">
              <a:avLst/>
            </a:prstGeom>
            <a:ln>
              <a:headEnd/>
              <a:tailEnd/>
            </a:ln>
          </p:spPr>
          <p:style>
            <a:lnRef idx="1">
              <a:schemeClr val="dk1"/>
            </a:lnRef>
            <a:fillRef idx="0">
              <a:schemeClr val="dk1"/>
            </a:fillRef>
            <a:effectRef idx="0">
              <a:schemeClr val="dk1"/>
            </a:effectRef>
            <a:fontRef idx="minor">
              <a:schemeClr val="tx1"/>
            </a:fontRef>
          </p:style>
        </p:cxnSp>
        <p:sp>
          <p:nvSpPr>
            <p:cNvPr id="191521" name="AutoShape 33"/>
            <p:cNvSpPr>
              <a:spLocks noChangeArrowheads="1"/>
            </p:cNvSpPr>
            <p:nvPr/>
          </p:nvSpPr>
          <p:spPr bwMode="auto">
            <a:xfrm rot="-4514070">
              <a:off x="4848" y="2592"/>
              <a:ext cx="144" cy="144"/>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91522" name="Group 34"/>
          <p:cNvGrpSpPr>
            <a:grpSpLocks/>
          </p:cNvGrpSpPr>
          <p:nvPr/>
        </p:nvGrpSpPr>
        <p:grpSpPr bwMode="auto">
          <a:xfrm>
            <a:off x="5105400" y="5105400"/>
            <a:ext cx="1600200" cy="1600200"/>
            <a:chOff x="2592" y="3216"/>
            <a:chExt cx="1008" cy="1008"/>
          </a:xfrm>
        </p:grpSpPr>
        <p:sp>
          <p:nvSpPr>
            <p:cNvPr id="191523" name="AutoShape 35"/>
            <p:cNvSpPr>
              <a:spLocks noChangeArrowheads="1"/>
            </p:cNvSpPr>
            <p:nvPr/>
          </p:nvSpPr>
          <p:spPr bwMode="auto">
            <a:xfrm>
              <a:off x="2592" y="3216"/>
              <a:ext cx="1008" cy="1008"/>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24" name="Oval 36"/>
            <p:cNvSpPr>
              <a:spLocks noChangeArrowheads="1"/>
            </p:cNvSpPr>
            <p:nvPr/>
          </p:nvSpPr>
          <p:spPr bwMode="auto">
            <a:xfrm>
              <a:off x="2928" y="3600"/>
              <a:ext cx="288" cy="19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91525" name="Text Box 37"/>
          <p:cNvSpPr txBox="1">
            <a:spLocks noChangeArrowheads="1"/>
          </p:cNvSpPr>
          <p:nvPr/>
        </p:nvSpPr>
        <p:spPr bwMode="auto">
          <a:xfrm>
            <a:off x="6477000" y="6188075"/>
            <a:ext cx="1828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b="1" dirty="0">
                <a:latin typeface="Helvetica" panose="020B0604020202020204" pitchFamily="34" charset="0"/>
              </a:rPr>
              <a:t>Apoptosis</a:t>
            </a:r>
            <a:endParaRPr lang="en-US" altLang="en-US" b="1" dirty="0"/>
          </a:p>
        </p:txBody>
      </p:sp>
      <p:sp>
        <p:nvSpPr>
          <p:cNvPr id="191526" name="Line 38"/>
          <p:cNvSpPr>
            <a:spLocks noChangeShapeType="1"/>
          </p:cNvSpPr>
          <p:nvPr/>
        </p:nvSpPr>
        <p:spPr bwMode="auto">
          <a:xfrm>
            <a:off x="7759874" y="615315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28" name="Line 40"/>
          <p:cNvSpPr>
            <a:spLocks noChangeShapeType="1"/>
          </p:cNvSpPr>
          <p:nvPr/>
        </p:nvSpPr>
        <p:spPr bwMode="auto">
          <a:xfrm flipV="1">
            <a:off x="10232720" y="190403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29" name="Text Box 41"/>
          <p:cNvSpPr txBox="1">
            <a:spLocks noChangeArrowheads="1"/>
          </p:cNvSpPr>
          <p:nvPr/>
        </p:nvSpPr>
        <p:spPr bwMode="auto">
          <a:xfrm>
            <a:off x="2057400" y="1447801"/>
            <a:ext cx="2362200" cy="535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80000"/>
              </a:lnSpc>
              <a:spcBef>
                <a:spcPct val="50000"/>
              </a:spcBef>
            </a:pPr>
            <a:r>
              <a:rPr lang="en-US" altLang="en-US" b="1" dirty="0">
                <a:latin typeface="Helvetica" panose="020B0604020202020204" pitchFamily="34" charset="0"/>
              </a:rPr>
              <a:t>Proliferation &amp; differentiation</a:t>
            </a:r>
            <a:endParaRPr lang="en-US" altLang="en-US" dirty="0"/>
          </a:p>
        </p:txBody>
      </p:sp>
      <p:sp>
        <p:nvSpPr>
          <p:cNvPr id="191530" name="Line 42"/>
          <p:cNvSpPr>
            <a:spLocks noChangeShapeType="1"/>
          </p:cNvSpPr>
          <p:nvPr/>
        </p:nvSpPr>
        <p:spPr bwMode="auto">
          <a:xfrm flipV="1">
            <a:off x="3957181" y="1434774"/>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1531" name="Text Box 43"/>
          <p:cNvSpPr txBox="1">
            <a:spLocks noChangeArrowheads="1"/>
          </p:cNvSpPr>
          <p:nvPr/>
        </p:nvSpPr>
        <p:spPr bwMode="auto">
          <a:xfrm>
            <a:off x="1290181" y="304800"/>
            <a:ext cx="9682619"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3600" dirty="0" smtClean="0">
                <a:latin typeface="Helvetica" panose="020B0604020202020204" pitchFamily="34" charset="0"/>
              </a:rPr>
              <a:t>BCR-</a:t>
            </a:r>
            <a:r>
              <a:rPr lang="en-US" altLang="en-US" sz="3600" dirty="0" err="1" smtClean="0">
                <a:latin typeface="Helvetica" panose="020B0604020202020204" pitchFamily="34" charset="0"/>
              </a:rPr>
              <a:t>Abl</a:t>
            </a:r>
            <a:r>
              <a:rPr lang="en-US" altLang="en-US" sz="3600" dirty="0" smtClean="0">
                <a:latin typeface="Helvetica" panose="020B0604020202020204" pitchFamily="34" charset="0"/>
              </a:rPr>
              <a:t> fusion  </a:t>
            </a:r>
            <a:r>
              <a:rPr lang="en-US" altLang="en-US" sz="3600" dirty="0">
                <a:latin typeface="Helvetica" panose="020B0604020202020204" pitchFamily="34" charset="0"/>
              </a:rPr>
              <a:t>affects multiple cell functions</a:t>
            </a:r>
            <a:endParaRPr lang="en-US" altLang="en-US" dirty="0"/>
          </a:p>
        </p:txBody>
      </p:sp>
      <p:sp>
        <p:nvSpPr>
          <p:cNvPr id="191532" name="Text Box 44"/>
          <p:cNvSpPr txBox="1">
            <a:spLocks noChangeArrowheads="1"/>
          </p:cNvSpPr>
          <p:nvPr/>
        </p:nvSpPr>
        <p:spPr bwMode="auto">
          <a:xfrm>
            <a:off x="9330324" y="5994176"/>
            <a:ext cx="2209800" cy="405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60000"/>
              </a:lnSpc>
              <a:spcBef>
                <a:spcPct val="50000"/>
              </a:spcBef>
            </a:pPr>
            <a:r>
              <a:rPr lang="en-US" altLang="en-US" sz="1400" dirty="0"/>
              <a:t>Adapted from </a:t>
            </a:r>
            <a:r>
              <a:rPr lang="en-US" altLang="en-US" sz="1400" dirty="0" err="1"/>
              <a:t>Jörgensen</a:t>
            </a:r>
            <a:r>
              <a:rPr lang="en-US" altLang="en-US" sz="1400" dirty="0"/>
              <a:t>, 2001.  Hem. </a:t>
            </a:r>
            <a:r>
              <a:rPr lang="en-US" altLang="en-US" sz="1400" dirty="0" err="1"/>
              <a:t>Onc</a:t>
            </a:r>
            <a:r>
              <a:rPr lang="en-US" altLang="en-US" dirty="0"/>
              <a:t>.</a:t>
            </a:r>
          </a:p>
        </p:txBody>
      </p:sp>
      <p:sp>
        <p:nvSpPr>
          <p:cNvPr id="191533" name="AutoShape 45"/>
          <p:cNvSpPr>
            <a:spLocks noChangeArrowheads="1"/>
          </p:cNvSpPr>
          <p:nvPr/>
        </p:nvSpPr>
        <p:spPr bwMode="auto">
          <a:xfrm rot="-16200000">
            <a:off x="6667500" y="2781300"/>
            <a:ext cx="609600" cy="1143000"/>
          </a:xfrm>
          <a:prstGeom prst="triangle">
            <a:avLst>
              <a:gd name="adj" fmla="val 49787"/>
            </a:avLst>
          </a:prstGeom>
          <a:solidFill>
            <a:srgbClr val="FFC000"/>
          </a:solidFill>
          <a:ln>
            <a:noFill/>
          </a:ln>
          <a:effectLst/>
        </p:spPr>
        <p:txBody>
          <a:bodyPr wrap="none" anchor="ctr"/>
          <a:lstStyle/>
          <a:p>
            <a:endParaRPr lang="en-US"/>
          </a:p>
        </p:txBody>
      </p:sp>
      <p:sp>
        <p:nvSpPr>
          <p:cNvPr id="191534" name="AutoShape 46"/>
          <p:cNvSpPr>
            <a:spLocks noChangeArrowheads="1"/>
          </p:cNvSpPr>
          <p:nvPr/>
        </p:nvSpPr>
        <p:spPr bwMode="auto">
          <a:xfrm rot="-11151183">
            <a:off x="5334000" y="4038600"/>
            <a:ext cx="609600" cy="1143000"/>
          </a:xfrm>
          <a:prstGeom prst="triangle">
            <a:avLst>
              <a:gd name="adj" fmla="val 49787"/>
            </a:avLst>
          </a:prstGeom>
          <a:solidFill>
            <a:srgbClr val="FFC000"/>
          </a:solidFill>
          <a:ln>
            <a:noFill/>
          </a:ln>
          <a:effectLst/>
        </p:spPr>
        <p:txBody>
          <a:bodyPr wrap="none" anchor="ctr"/>
          <a:lstStyle/>
          <a:p>
            <a:endParaRPr lang="en-US"/>
          </a:p>
        </p:txBody>
      </p:sp>
      <p:sp>
        <p:nvSpPr>
          <p:cNvPr id="191535" name="AutoShape 47"/>
          <p:cNvSpPr>
            <a:spLocks noChangeArrowheads="1"/>
          </p:cNvSpPr>
          <p:nvPr/>
        </p:nvSpPr>
        <p:spPr bwMode="auto">
          <a:xfrm rot="-8243344">
            <a:off x="3987800" y="3667125"/>
            <a:ext cx="609600" cy="1219200"/>
          </a:xfrm>
          <a:prstGeom prst="triangle">
            <a:avLst>
              <a:gd name="adj" fmla="val 49787"/>
            </a:avLst>
          </a:prstGeom>
          <a:solidFill>
            <a:srgbClr val="FFC000"/>
          </a:solidFill>
          <a:ln>
            <a:noFill/>
          </a:ln>
          <a:effectLst/>
        </p:spPr>
        <p:txBody>
          <a:bodyPr wrap="none" anchor="ctr"/>
          <a:lstStyle/>
          <a:p>
            <a:endParaRPr lang="en-US"/>
          </a:p>
        </p:txBody>
      </p:sp>
      <p:sp>
        <p:nvSpPr>
          <p:cNvPr id="191536" name="AutoShape 48"/>
          <p:cNvSpPr>
            <a:spLocks noChangeArrowheads="1"/>
          </p:cNvSpPr>
          <p:nvPr/>
        </p:nvSpPr>
        <p:spPr bwMode="auto">
          <a:xfrm rot="-2854015">
            <a:off x="3848100" y="1943100"/>
            <a:ext cx="609600" cy="1143000"/>
          </a:xfrm>
          <a:prstGeom prst="triangle">
            <a:avLst>
              <a:gd name="adj" fmla="val 49787"/>
            </a:avLst>
          </a:prstGeom>
          <a:solidFill>
            <a:srgbClr val="FFC000"/>
          </a:solidFill>
          <a:ln>
            <a:noFill/>
          </a:ln>
          <a:effectLst/>
        </p:spPr>
        <p:txBody>
          <a:bodyPr wrap="none" anchor="ctr"/>
          <a:lstStyle/>
          <a:p>
            <a:endParaRPr lang="en-US"/>
          </a:p>
        </p:txBody>
      </p:sp>
      <p:sp>
        <p:nvSpPr>
          <p:cNvPr id="49" name="Text Box 41"/>
          <p:cNvSpPr txBox="1">
            <a:spLocks noChangeArrowheads="1"/>
          </p:cNvSpPr>
          <p:nvPr/>
        </p:nvSpPr>
        <p:spPr bwMode="auto">
          <a:xfrm>
            <a:off x="8001000" y="2013502"/>
            <a:ext cx="2362200" cy="316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80000"/>
              </a:lnSpc>
              <a:spcBef>
                <a:spcPct val="50000"/>
              </a:spcBef>
            </a:pPr>
            <a:r>
              <a:rPr lang="en-US" altLang="en-US" b="1" dirty="0" smtClean="0">
                <a:latin typeface="Helvetica" panose="020B0604020202020204" pitchFamily="34" charset="0"/>
              </a:rPr>
              <a:t>Stem cell turnover</a:t>
            </a:r>
            <a:endParaRPr lang="en-US" altLang="en-US"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29</a:t>
            </a:fld>
            <a:endParaRPr lang="en-US">
              <a:solidFill>
                <a:srgbClr val="2E2B21">
                  <a:lumMod val="90000"/>
                  <a:lumOff val="10000"/>
                </a:srgbClr>
              </a:solidFill>
            </a:endParaRPr>
          </a:p>
        </p:txBody>
      </p:sp>
    </p:spTree>
    <p:extLst>
      <p:ext uri="{BB962C8B-B14F-4D97-AF65-F5344CB8AC3E}">
        <p14:creationId xmlns:p14="http://schemas.microsoft.com/office/powerpoint/2010/main" val="357939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5623" y="3646107"/>
            <a:ext cx="7671959" cy="1470025"/>
          </a:xfrm>
        </p:spPr>
        <p:txBody>
          <a:bodyPr>
            <a:normAutofit fontScale="90000"/>
          </a:bodyPr>
          <a:lstStyle/>
          <a:p>
            <a:r>
              <a:rPr lang="en-US" dirty="0">
                <a:latin typeface="Arial" panose="020B0604020202020204" pitchFamily="34" charset="0"/>
                <a:cs typeface="Arial" panose="020B0604020202020204" pitchFamily="34" charset="0"/>
              </a:rPr>
              <a:t>CELL SIGNALING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MOTILITY (BIOL 3373)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solidFill>
                  <a:srgbClr val="FF0000"/>
                </a:solidFill>
                <a:latin typeface="Times New Roman"/>
                <a:cs typeface="Times New Roman"/>
              </a:rPr>
              <a:t> </a:t>
            </a:r>
            <a:endParaRPr lang="en-US" dirty="0">
              <a:solidFill>
                <a:srgbClr val="FF0000"/>
              </a:solidFill>
              <a:latin typeface="Times New Roman"/>
              <a:cs typeface="Times New Roman"/>
            </a:endParaRPr>
          </a:p>
        </p:txBody>
      </p:sp>
      <p:sp>
        <p:nvSpPr>
          <p:cNvPr id="3" name="Subtitle 2"/>
          <p:cNvSpPr>
            <a:spLocks noGrp="1"/>
          </p:cNvSpPr>
          <p:nvPr>
            <p:ph type="subTitle" idx="1"/>
          </p:nvPr>
        </p:nvSpPr>
        <p:spPr>
          <a:xfrm>
            <a:off x="3581400" y="5012354"/>
            <a:ext cx="6400800" cy="1752600"/>
          </a:xfrm>
          <a:noFill/>
        </p:spPr>
        <p:txBody>
          <a:bodyPr>
            <a:noAutofit/>
          </a:bodyPr>
          <a:lstStyle/>
          <a:p>
            <a:pPr algn="l"/>
            <a:endParaRPr lang="en-US" sz="1800" dirty="0">
              <a:solidFill>
                <a:schemeClr val="tx1"/>
              </a:solidFill>
              <a:latin typeface="Times New Roman"/>
              <a:cs typeface="Times New Roman"/>
            </a:endParaRPr>
          </a:p>
          <a:p>
            <a:pPr algn="l"/>
            <a:endParaRPr lang="en-US" sz="1800" dirty="0">
              <a:solidFill>
                <a:schemeClr val="tx1"/>
              </a:solidFill>
              <a:latin typeface="Times New Roman"/>
              <a:cs typeface="Times New Roman"/>
            </a:endParaRPr>
          </a:p>
          <a:p>
            <a:pPr algn="l"/>
            <a:endParaRPr lang="en-US" sz="1800" dirty="0">
              <a:solidFill>
                <a:schemeClr val="tx1"/>
              </a:solidFill>
              <a:latin typeface="Times New Roman"/>
              <a:cs typeface="Times New Roman"/>
            </a:endParaRPr>
          </a:p>
        </p:txBody>
      </p:sp>
      <p:sp>
        <p:nvSpPr>
          <p:cNvPr id="4" name="TextBox 3"/>
          <p:cNvSpPr txBox="1"/>
          <p:nvPr/>
        </p:nvSpPr>
        <p:spPr>
          <a:xfrm>
            <a:off x="8363251" y="5426989"/>
            <a:ext cx="2060448" cy="461665"/>
          </a:xfrm>
          <a:prstGeom prst="rect">
            <a:avLst/>
          </a:prstGeom>
          <a:noFill/>
        </p:spPr>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Lecture 2</a:t>
            </a:r>
          </a:p>
        </p:txBody>
      </p:sp>
      <p:sp>
        <p:nvSpPr>
          <p:cNvPr id="5" name="Slide Number Placeholder 4"/>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a:t>
            </a:fld>
            <a:endParaRPr lang="en-US">
              <a:solidFill>
                <a:srgbClr val="2E2B21">
                  <a:lumMod val="90000"/>
                  <a:lumOff val="10000"/>
                </a:srgbClr>
              </a:solidFill>
            </a:endParaRPr>
          </a:p>
        </p:txBody>
      </p:sp>
    </p:spTree>
    <p:extLst>
      <p:ext uri="{BB962C8B-B14F-4D97-AF65-F5344CB8AC3E}">
        <p14:creationId xmlns:p14="http://schemas.microsoft.com/office/powerpoint/2010/main" val="38630162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04581" y="0"/>
            <a:ext cx="7567759" cy="6746268"/>
            <a:chOff x="2211223" y="-44805"/>
            <a:chExt cx="7561117" cy="6791073"/>
          </a:xfrm>
        </p:grpSpPr>
        <p:pic>
          <p:nvPicPr>
            <p:cNvPr id="140290" name="Picture 5"/>
            <p:cNvPicPr>
              <a:picLocks noChangeAspect="1" noChangeArrowheads="1"/>
            </p:cNvPicPr>
            <p:nvPr/>
          </p:nvPicPr>
          <p:blipFill>
            <a:blip r:embed="rId3">
              <a:extLst>
                <a:ext uri="{28A0092B-C50C-407E-A947-70E740481C1C}">
                  <a14:useLocalDpi xmlns:a14="http://schemas.microsoft.com/office/drawing/2010/main" val="0"/>
                </a:ext>
              </a:extLst>
            </a:blip>
            <a:srcRect t="1283" r="3195"/>
            <a:stretch>
              <a:fillRect/>
            </a:stretch>
          </p:blipFill>
          <p:spPr bwMode="auto">
            <a:xfrm>
              <a:off x="2211223" y="0"/>
              <a:ext cx="7471395" cy="674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 Box 8"/>
            <p:cNvSpPr txBox="1">
              <a:spLocks noChangeArrowheads="1"/>
            </p:cNvSpPr>
            <p:nvPr/>
          </p:nvSpPr>
          <p:spPr bwMode="auto">
            <a:xfrm>
              <a:off x="3755431" y="1896430"/>
              <a:ext cx="1023037" cy="646331"/>
            </a:xfrm>
            <a:prstGeom prst="rect">
              <a:avLst/>
            </a:prstGeom>
            <a:noFill/>
            <a:ln w="9525">
              <a:noFill/>
              <a:miter lim="800000"/>
              <a:headEnd/>
              <a:tailEnd/>
            </a:ln>
          </p:spPr>
          <p:txBody>
            <a:bodyPr wrap="none">
              <a:spAutoFit/>
            </a:bodyPr>
            <a:lstStyle/>
            <a:p>
              <a:pPr eaLnBrk="1" hangingPunct="1">
                <a:defRPr/>
              </a:pPr>
              <a:r>
                <a:rPr lang="en-US" b="1" dirty="0">
                  <a:solidFill>
                    <a:schemeClr val="bg1"/>
                  </a:solidFill>
                  <a:cs typeface="Arial" pitchFamily="34" charset="0"/>
                </a:rPr>
                <a:t>fusion </a:t>
              </a:r>
              <a:r>
                <a:rPr lang="en-US" b="1" dirty="0" smtClean="0">
                  <a:solidFill>
                    <a:schemeClr val="bg1"/>
                  </a:solidFill>
                  <a:cs typeface="Arial" pitchFamily="34" charset="0"/>
                </a:rPr>
                <a:t>9 </a:t>
              </a:r>
              <a:endParaRPr lang="en-US" b="1" dirty="0">
                <a:solidFill>
                  <a:schemeClr val="bg1"/>
                </a:solidFill>
                <a:cs typeface="Arial" pitchFamily="34" charset="0"/>
              </a:endParaRPr>
            </a:p>
            <a:p>
              <a:pPr eaLnBrk="1" hangingPunct="1">
                <a:defRPr/>
              </a:pPr>
              <a:r>
                <a:rPr lang="en-US" b="1" i="1" dirty="0" err="1" smtClean="0">
                  <a:solidFill>
                    <a:schemeClr val="bg1"/>
                  </a:solidFill>
                  <a:cs typeface="Arial" pitchFamily="34" charset="0"/>
                </a:rPr>
                <a:t>abl</a:t>
              </a:r>
              <a:r>
                <a:rPr lang="en-US" b="1" i="1" dirty="0" smtClean="0">
                  <a:solidFill>
                    <a:schemeClr val="bg1"/>
                  </a:solidFill>
                  <a:cs typeface="Arial" pitchFamily="34" charset="0"/>
                </a:rPr>
                <a:t>/</a:t>
              </a:r>
              <a:r>
                <a:rPr lang="en-US" b="1" i="1" dirty="0" err="1" smtClean="0">
                  <a:solidFill>
                    <a:schemeClr val="bg1"/>
                  </a:solidFill>
                  <a:cs typeface="Arial" pitchFamily="34" charset="0"/>
                </a:rPr>
                <a:t>bcr</a:t>
              </a:r>
              <a:endParaRPr lang="en-US" b="1" i="1" dirty="0">
                <a:solidFill>
                  <a:schemeClr val="bg1"/>
                </a:solidFill>
                <a:cs typeface="Arial" pitchFamily="34" charset="0"/>
              </a:endParaRPr>
            </a:p>
          </p:txBody>
        </p:sp>
        <p:sp>
          <p:nvSpPr>
            <p:cNvPr id="23556" name="Text Box 9"/>
            <p:cNvSpPr txBox="1">
              <a:spLocks noChangeArrowheads="1"/>
            </p:cNvSpPr>
            <p:nvPr/>
          </p:nvSpPr>
          <p:spPr bwMode="auto">
            <a:xfrm>
              <a:off x="8688389" y="1766889"/>
              <a:ext cx="1083951" cy="646331"/>
            </a:xfrm>
            <a:prstGeom prst="rect">
              <a:avLst/>
            </a:prstGeom>
            <a:noFill/>
            <a:ln w="9525">
              <a:noFill/>
              <a:miter lim="800000"/>
              <a:headEnd/>
              <a:tailEnd/>
            </a:ln>
          </p:spPr>
          <p:txBody>
            <a:bodyPr wrap="none">
              <a:spAutoFit/>
            </a:bodyPr>
            <a:lstStyle/>
            <a:p>
              <a:pPr eaLnBrk="1" hangingPunct="1">
                <a:defRPr/>
              </a:pPr>
              <a:r>
                <a:rPr lang="en-US" b="1" dirty="0">
                  <a:solidFill>
                    <a:schemeClr val="bg1"/>
                  </a:solidFill>
                  <a:cs typeface="Arial" pitchFamily="34" charset="0"/>
                </a:rPr>
                <a:t>fusion 22</a:t>
              </a:r>
            </a:p>
            <a:p>
              <a:pPr eaLnBrk="1" hangingPunct="1">
                <a:defRPr/>
              </a:pPr>
              <a:r>
                <a:rPr lang="en-US" b="1" i="1" dirty="0" err="1">
                  <a:solidFill>
                    <a:schemeClr val="bg1"/>
                  </a:solidFill>
                  <a:cs typeface="Arial" pitchFamily="34" charset="0"/>
                </a:rPr>
                <a:t>bcr/abl</a:t>
              </a:r>
              <a:endParaRPr lang="en-US" b="1" i="1" dirty="0">
                <a:solidFill>
                  <a:schemeClr val="bg1"/>
                </a:solidFill>
                <a:cs typeface="Arial" pitchFamily="34" charset="0"/>
              </a:endParaRPr>
            </a:p>
          </p:txBody>
        </p:sp>
        <p:sp>
          <p:nvSpPr>
            <p:cNvPr id="27653" name="Line 10"/>
            <p:cNvSpPr>
              <a:spLocks noChangeShapeType="1"/>
            </p:cNvSpPr>
            <p:nvPr/>
          </p:nvSpPr>
          <p:spPr bwMode="auto">
            <a:xfrm flipH="1" flipV="1">
              <a:off x="3581400" y="3684588"/>
              <a:ext cx="1591849" cy="1078412"/>
            </a:xfrm>
            <a:prstGeom prst="line">
              <a:avLst/>
            </a:prstGeom>
            <a:noFill/>
            <a:ln w="28575">
              <a:solidFill>
                <a:schemeClr val="bg1"/>
              </a:solidFill>
              <a:round/>
              <a:headEnd type="arrow" w="med" len="med"/>
              <a:tailEnd/>
            </a:ln>
          </p:spPr>
          <p:txBody>
            <a:bodyPr/>
            <a:lstStyle/>
            <a:p>
              <a:pPr eaLnBrk="1" hangingPunct="1">
                <a:defRPr/>
              </a:pPr>
              <a:endParaRPr lang="en-US" b="1">
                <a:cs typeface="Arial" pitchFamily="34" charset="0"/>
              </a:endParaRPr>
            </a:p>
          </p:txBody>
        </p:sp>
        <p:sp>
          <p:nvSpPr>
            <p:cNvPr id="27654" name="Line 11"/>
            <p:cNvSpPr>
              <a:spLocks noChangeShapeType="1"/>
            </p:cNvSpPr>
            <p:nvPr/>
          </p:nvSpPr>
          <p:spPr bwMode="auto">
            <a:xfrm flipV="1">
              <a:off x="7252570" y="2054225"/>
              <a:ext cx="1435819" cy="977073"/>
            </a:xfrm>
            <a:prstGeom prst="line">
              <a:avLst/>
            </a:prstGeom>
            <a:noFill/>
            <a:ln w="28575">
              <a:solidFill>
                <a:schemeClr val="bg1"/>
              </a:solidFill>
              <a:round/>
              <a:headEnd type="arrow" w="med" len="med"/>
              <a:tailEnd/>
            </a:ln>
          </p:spPr>
          <p:txBody>
            <a:bodyPr/>
            <a:lstStyle/>
            <a:p>
              <a:pPr eaLnBrk="1" hangingPunct="1">
                <a:defRPr/>
              </a:pPr>
              <a:endParaRPr lang="en-US" b="1">
                <a:cs typeface="Arial" pitchFamily="34" charset="0"/>
              </a:endParaRPr>
            </a:p>
          </p:txBody>
        </p:sp>
        <p:sp>
          <p:nvSpPr>
            <p:cNvPr id="27655" name="Line 12"/>
            <p:cNvSpPr>
              <a:spLocks noChangeShapeType="1"/>
            </p:cNvSpPr>
            <p:nvPr/>
          </p:nvSpPr>
          <p:spPr bwMode="auto">
            <a:xfrm flipV="1">
              <a:off x="7546975" y="3903008"/>
              <a:ext cx="1368425" cy="859992"/>
            </a:xfrm>
            <a:prstGeom prst="line">
              <a:avLst/>
            </a:prstGeom>
            <a:noFill/>
            <a:ln w="28575">
              <a:solidFill>
                <a:schemeClr val="bg1"/>
              </a:solidFill>
              <a:round/>
              <a:headEnd type="arrow" w="med" len="med"/>
              <a:tailEnd/>
            </a:ln>
          </p:spPr>
          <p:txBody>
            <a:bodyPr/>
            <a:lstStyle/>
            <a:p>
              <a:pPr eaLnBrk="1" hangingPunct="1">
                <a:defRPr/>
              </a:pPr>
              <a:endParaRPr lang="en-US" b="1">
                <a:cs typeface="Arial" pitchFamily="34" charset="0"/>
              </a:endParaRPr>
            </a:p>
          </p:txBody>
        </p:sp>
        <p:sp>
          <p:nvSpPr>
            <p:cNvPr id="27656" name="Line 13"/>
            <p:cNvSpPr>
              <a:spLocks noChangeShapeType="1"/>
            </p:cNvSpPr>
            <p:nvPr/>
          </p:nvSpPr>
          <p:spPr bwMode="auto">
            <a:xfrm flipH="1" flipV="1">
              <a:off x="4266950" y="2576479"/>
              <a:ext cx="2476749" cy="2321197"/>
            </a:xfrm>
            <a:prstGeom prst="line">
              <a:avLst/>
            </a:prstGeom>
            <a:noFill/>
            <a:ln w="28575">
              <a:solidFill>
                <a:schemeClr val="bg1"/>
              </a:solidFill>
              <a:round/>
              <a:headEnd type="arrow" w="med" len="med"/>
              <a:tailEnd/>
            </a:ln>
          </p:spPr>
          <p:txBody>
            <a:bodyPr/>
            <a:lstStyle/>
            <a:p>
              <a:pPr eaLnBrk="1" hangingPunct="1">
                <a:defRPr/>
              </a:pPr>
              <a:endParaRPr lang="en-US" b="1">
                <a:cs typeface="Arial" pitchFamily="34" charset="0"/>
              </a:endParaRPr>
            </a:p>
          </p:txBody>
        </p:sp>
        <p:sp>
          <p:nvSpPr>
            <p:cNvPr id="11" name="Rectangle 10"/>
            <p:cNvSpPr/>
            <p:nvPr/>
          </p:nvSpPr>
          <p:spPr>
            <a:xfrm>
              <a:off x="2211223" y="-15130"/>
              <a:ext cx="7471395"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solidFill>
                  <a:srgbClr val="FFFFFF"/>
                </a:solidFill>
                <a:cs typeface="Arial" charset="0"/>
              </a:endParaRPr>
            </a:p>
          </p:txBody>
        </p:sp>
        <p:sp>
          <p:nvSpPr>
            <p:cNvPr id="23562" name="Text Box 7"/>
            <p:cNvSpPr txBox="1">
              <a:spLocks noChangeArrowheads="1"/>
            </p:cNvSpPr>
            <p:nvPr/>
          </p:nvSpPr>
          <p:spPr bwMode="auto">
            <a:xfrm>
              <a:off x="2743200" y="3379788"/>
              <a:ext cx="610232" cy="523220"/>
            </a:xfrm>
            <a:prstGeom prst="rect">
              <a:avLst/>
            </a:prstGeom>
            <a:noFill/>
            <a:ln w="9525">
              <a:noFill/>
              <a:miter lim="800000"/>
              <a:headEnd/>
              <a:tailEnd/>
            </a:ln>
          </p:spPr>
          <p:txBody>
            <a:bodyPr wrap="none">
              <a:spAutoFit/>
            </a:bodyPr>
            <a:lstStyle/>
            <a:p>
              <a:pPr eaLnBrk="1" hangingPunct="1">
                <a:defRPr/>
              </a:pPr>
              <a:r>
                <a:rPr lang="en-US" sz="2800" b="1" i="1" dirty="0" err="1">
                  <a:solidFill>
                    <a:srgbClr val="00FF00"/>
                  </a:solidFill>
                  <a:cs typeface="Arial" pitchFamily="34" charset="0"/>
                </a:rPr>
                <a:t>abl</a:t>
              </a:r>
              <a:endParaRPr lang="en-US" sz="2800" b="1" i="1" dirty="0">
                <a:solidFill>
                  <a:srgbClr val="00FF00"/>
                </a:solidFill>
                <a:cs typeface="Arial" pitchFamily="34" charset="0"/>
              </a:endParaRPr>
            </a:p>
          </p:txBody>
        </p:sp>
        <p:sp>
          <p:nvSpPr>
            <p:cNvPr id="23563" name="Text Box 6"/>
            <p:cNvSpPr txBox="1">
              <a:spLocks noChangeArrowheads="1"/>
            </p:cNvSpPr>
            <p:nvPr/>
          </p:nvSpPr>
          <p:spPr bwMode="auto">
            <a:xfrm>
              <a:off x="8915400" y="3760788"/>
              <a:ext cx="642938" cy="519112"/>
            </a:xfrm>
            <a:prstGeom prst="rect">
              <a:avLst/>
            </a:prstGeom>
            <a:noFill/>
            <a:ln w="9525">
              <a:noFill/>
              <a:miter lim="800000"/>
              <a:headEnd/>
              <a:tailEnd/>
            </a:ln>
          </p:spPr>
          <p:txBody>
            <a:bodyPr wrap="none">
              <a:spAutoFit/>
            </a:bodyPr>
            <a:lstStyle/>
            <a:p>
              <a:pPr eaLnBrk="1" hangingPunct="1">
                <a:defRPr/>
              </a:pPr>
              <a:r>
                <a:rPr lang="en-US" sz="2800" b="1" i="1" dirty="0" err="1">
                  <a:solidFill>
                    <a:srgbClr val="FF0000"/>
                  </a:solidFill>
                  <a:cs typeface="Arial" pitchFamily="34" charset="0"/>
                </a:rPr>
                <a:t>bcr</a:t>
              </a:r>
              <a:endParaRPr lang="en-US" sz="2800" b="1" i="1" dirty="0">
                <a:solidFill>
                  <a:srgbClr val="FF0000"/>
                </a:solidFill>
                <a:cs typeface="Arial" pitchFamily="34" charset="0"/>
              </a:endParaRPr>
            </a:p>
          </p:txBody>
        </p:sp>
        <p:sp>
          <p:nvSpPr>
            <p:cNvPr id="140300" name="Text Box 7"/>
            <p:cNvSpPr txBox="1">
              <a:spLocks noChangeArrowheads="1"/>
            </p:cNvSpPr>
            <p:nvPr/>
          </p:nvSpPr>
          <p:spPr bwMode="auto">
            <a:xfrm>
              <a:off x="2336129" y="-44805"/>
              <a:ext cx="6996112"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US" altLang="en-US" sz="3200" b="1" dirty="0">
                  <a:solidFill>
                    <a:srgbClr val="FFFF00"/>
                  </a:solidFill>
                  <a:latin typeface="Calibri" panose="020F0502020204030204" pitchFamily="34" charset="0"/>
                  <a:cs typeface="Arial" panose="020B0604020202020204" pitchFamily="34" charset="0"/>
                </a:rPr>
                <a:t>Fluorescence In Situ Hybridization (FISH)</a:t>
              </a:r>
            </a:p>
            <a:p>
              <a:pPr algn="ctr" eaLnBrk="1" hangingPunct="1"/>
              <a:r>
                <a:rPr lang="en-US" altLang="en-US" sz="3200" b="1" dirty="0">
                  <a:solidFill>
                    <a:srgbClr val="FFFF00"/>
                  </a:solidFill>
                  <a:latin typeface="Calibri" panose="020F0502020204030204" pitchFamily="34" charset="0"/>
                  <a:cs typeface="Arial" panose="020B0604020202020204" pitchFamily="34" charset="0"/>
                </a:rPr>
                <a:t>a tool for diagnosing </a:t>
              </a:r>
              <a:r>
                <a:rPr lang="en-US" altLang="en-US" sz="3200" b="1" dirty="0" smtClean="0">
                  <a:solidFill>
                    <a:srgbClr val="FFFF00"/>
                  </a:solidFill>
                  <a:latin typeface="Calibri" panose="020F0502020204030204" pitchFamily="34" charset="0"/>
                  <a:cs typeface="Arial" panose="020B0604020202020204" pitchFamily="34" charset="0"/>
                </a:rPr>
                <a:t>CML</a:t>
              </a:r>
              <a:endParaRPr lang="en-US" altLang="en-US" sz="1600" b="1" dirty="0">
                <a:solidFill>
                  <a:srgbClr val="FFFF00"/>
                </a:solidFill>
                <a:latin typeface="Calibri" panose="020F0502020204030204" pitchFamily="34" charset="0"/>
                <a:cs typeface="Arial" panose="020B0604020202020204" pitchFamily="34" charset="0"/>
              </a:endParaRPr>
            </a:p>
          </p:txBody>
        </p:sp>
      </p:gr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30</a:t>
            </a:fld>
            <a:endParaRPr lang="en-US">
              <a:solidFill>
                <a:srgbClr val="2E2B21">
                  <a:lumMod val="90000"/>
                  <a:lumOff val="10000"/>
                </a:srgbClr>
              </a:solidFill>
            </a:endParaRPr>
          </a:p>
        </p:txBody>
      </p:sp>
    </p:spTree>
    <p:extLst>
      <p:ext uri="{BB962C8B-B14F-4D97-AF65-F5344CB8AC3E}">
        <p14:creationId xmlns:p14="http://schemas.microsoft.com/office/powerpoint/2010/main" val="1815798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31</a:t>
            </a:fld>
            <a:endParaRPr lang="en-US">
              <a:solidFill>
                <a:srgbClr val="2E2B21">
                  <a:lumMod val="90000"/>
                  <a:lumOff val="10000"/>
                </a:srgbClr>
              </a:solidFill>
            </a:endParaRPr>
          </a:p>
        </p:txBody>
      </p:sp>
      <p:sp>
        <p:nvSpPr>
          <p:cNvPr id="5" name="Rectangle 4"/>
          <p:cNvSpPr/>
          <p:nvPr/>
        </p:nvSpPr>
        <p:spPr>
          <a:xfrm>
            <a:off x="7673389" y="2968761"/>
            <a:ext cx="3775393" cy="646331"/>
          </a:xfrm>
          <a:prstGeom prst="rect">
            <a:avLst/>
          </a:prstGeom>
        </p:spPr>
        <p:txBody>
          <a:bodyPr wrap="none">
            <a:spAutoFit/>
          </a:bodyPr>
          <a:lstStyle/>
          <a:p>
            <a:r>
              <a:rPr lang="en-US" altLang="en-US" sz="3600" b="1" dirty="0" smtClean="0">
                <a:solidFill>
                  <a:srgbClr val="FF0000"/>
                </a:solidFill>
                <a:latin typeface="Arial" panose="020B0604020202020204" pitchFamily="34" charset="0"/>
                <a:cs typeface="Arial" panose="020B0604020202020204" pitchFamily="34" charset="0"/>
              </a:rPr>
              <a:t>Retinoblastoma </a:t>
            </a:r>
            <a:endParaRPr lang="en-US" sz="3600" dirty="0"/>
          </a:p>
        </p:txBody>
      </p:sp>
    </p:spTree>
    <p:extLst>
      <p:ext uri="{BB962C8B-B14F-4D97-AF65-F5344CB8AC3E}">
        <p14:creationId xmlns:p14="http://schemas.microsoft.com/office/powerpoint/2010/main" val="3779891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1701359" y="98426"/>
            <a:ext cx="882262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rgbClr val="0033CC"/>
                </a:solidFill>
                <a:latin typeface="Calibri" panose="020F0502020204030204" pitchFamily="34" charset="0"/>
              </a:rPr>
              <a:t>Retinoblastoma is a cancerous </a:t>
            </a:r>
            <a:r>
              <a:rPr lang="en-US" altLang="en-US" sz="3600" dirty="0" smtClean="0">
                <a:solidFill>
                  <a:srgbClr val="0033CC"/>
                </a:solidFill>
                <a:latin typeface="Calibri" panose="020F0502020204030204" pitchFamily="34" charset="0"/>
              </a:rPr>
              <a:t>disease in child</a:t>
            </a:r>
            <a:endParaRPr lang="en-US" altLang="en-US" sz="3600" dirty="0">
              <a:solidFill>
                <a:srgbClr val="0033CC"/>
              </a:solidFill>
              <a:latin typeface="Calibri" panose="020F0502020204030204" pitchFamily="34" charset="0"/>
            </a:endParaRPr>
          </a:p>
        </p:txBody>
      </p:sp>
      <p:sp>
        <p:nvSpPr>
          <p:cNvPr id="3075" name="Text Box 8"/>
          <p:cNvSpPr txBox="1">
            <a:spLocks noChangeArrowheads="1"/>
          </p:cNvSpPr>
          <p:nvPr/>
        </p:nvSpPr>
        <p:spPr bwMode="auto">
          <a:xfrm>
            <a:off x="5533373" y="1976438"/>
            <a:ext cx="54102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dirty="0" smtClean="0">
              <a:latin typeface="Calibri" panose="020F0502020204030204" pitchFamily="34" charset="0"/>
            </a:endParaRPr>
          </a:p>
          <a:p>
            <a:pPr eaLnBrk="1" hangingPunct="1"/>
            <a:endParaRPr lang="en-US" altLang="en-US" sz="2800" dirty="0">
              <a:latin typeface="Calibri" panose="020F0502020204030204" pitchFamily="34" charset="0"/>
            </a:endParaRPr>
          </a:p>
          <a:p>
            <a:pPr eaLnBrk="1" hangingPunct="1"/>
            <a:endParaRPr lang="en-US" altLang="en-US" sz="2800" dirty="0" smtClean="0">
              <a:latin typeface="Calibri" panose="020F0502020204030204" pitchFamily="34" charset="0"/>
            </a:endParaRPr>
          </a:p>
          <a:p>
            <a:pPr eaLnBrk="1" hangingPunct="1"/>
            <a:endParaRPr lang="en-US" altLang="en-US" sz="2800" dirty="0">
              <a:latin typeface="Calibri" panose="020F0502020204030204" pitchFamily="34" charset="0"/>
            </a:endParaRPr>
          </a:p>
          <a:p>
            <a:pPr eaLnBrk="1" hangingPunct="1"/>
            <a:endParaRPr lang="en-US" altLang="en-US" sz="2800" dirty="0" smtClean="0">
              <a:latin typeface="Calibri" panose="020F0502020204030204" pitchFamily="34" charset="0"/>
            </a:endParaRPr>
          </a:p>
          <a:p>
            <a:pPr eaLnBrk="1" hangingPunct="1"/>
            <a:endParaRPr lang="en-US" altLang="en-US" sz="2800" dirty="0">
              <a:latin typeface="Calibri" panose="020F0502020204030204" pitchFamily="34" charset="0"/>
            </a:endParaRPr>
          </a:p>
        </p:txBody>
      </p:sp>
      <p:sp>
        <p:nvSpPr>
          <p:cNvPr id="3076" name="Text Box 10"/>
          <p:cNvSpPr txBox="1">
            <a:spLocks noChangeArrowheads="1"/>
          </p:cNvSpPr>
          <p:nvPr/>
        </p:nvSpPr>
        <p:spPr bwMode="auto">
          <a:xfrm>
            <a:off x="5517356" y="3634327"/>
            <a:ext cx="5312996"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smtClean="0"/>
              <a:t> </a:t>
            </a:r>
            <a:r>
              <a:rPr lang="en-US" sz="2000" dirty="0">
                <a:latin typeface="Arial"/>
                <a:cs typeface="Arial"/>
              </a:rPr>
              <a:t>Retinoblasts</a:t>
            </a:r>
            <a:r>
              <a:rPr lang="en-US" sz="2000" dirty="0"/>
              <a:t> fail to differentiate - continue to divide, forming tumors in the retina</a:t>
            </a:r>
            <a:r>
              <a:rPr lang="en-US" sz="2000" dirty="0" smtClean="0"/>
              <a:t>.</a:t>
            </a:r>
          </a:p>
          <a:p>
            <a:pPr eaLnBrk="1" hangingPunct="1"/>
            <a:endParaRPr lang="en-US" sz="2000" dirty="0"/>
          </a:p>
          <a:p>
            <a:pPr eaLnBrk="1" hangingPunct="1"/>
            <a:endParaRPr lang="en-US" sz="2000" dirty="0" smtClean="0"/>
          </a:p>
          <a:p>
            <a:pPr eaLnBrk="1" hangingPunct="1"/>
            <a:r>
              <a:rPr lang="en-US" sz="2000" dirty="0" smtClean="0"/>
              <a:t> </a:t>
            </a:r>
            <a:r>
              <a:rPr lang="en-US" altLang="en-US" sz="2000" dirty="0" smtClean="0"/>
              <a:t>Retinoblastoma </a:t>
            </a:r>
            <a:r>
              <a:rPr lang="en-US" altLang="en-US" sz="2000" dirty="0" err="1" smtClean="0"/>
              <a:t>diplays</a:t>
            </a:r>
            <a:r>
              <a:rPr lang="en-US" altLang="en-US" sz="2000" dirty="0" smtClean="0"/>
              <a:t> a condition called </a:t>
            </a:r>
            <a:r>
              <a:rPr lang="en-US" altLang="en-US" sz="2000" dirty="0" err="1" smtClean="0"/>
              <a:t>Leukocoria</a:t>
            </a:r>
            <a:r>
              <a:rPr lang="en-US" altLang="en-US" sz="2000" dirty="0" smtClean="0"/>
              <a:t> </a:t>
            </a:r>
            <a:r>
              <a:rPr lang="en-US" altLang="en-US" sz="2000" dirty="0"/>
              <a:t>or “white pupil”</a:t>
            </a:r>
          </a:p>
        </p:txBody>
      </p:sp>
      <p:pic>
        <p:nvPicPr>
          <p:cNvPr id="3077" name="Picture 12"/>
          <p:cNvPicPr>
            <a:picLocks noChangeAspect="1" noChangeArrowheads="1"/>
          </p:cNvPicPr>
          <p:nvPr/>
        </p:nvPicPr>
        <p:blipFill>
          <a:blip r:embed="rId3">
            <a:extLst>
              <a:ext uri="{28A0092B-C50C-407E-A947-70E740481C1C}">
                <a14:useLocalDpi xmlns:a14="http://schemas.microsoft.com/office/drawing/2010/main" val="0"/>
              </a:ext>
            </a:extLst>
          </a:blip>
          <a:srcRect l="39824" t="19536" r="16071" b="31595"/>
          <a:stretch>
            <a:fillRect/>
          </a:stretch>
        </p:blipFill>
        <p:spPr bwMode="auto">
          <a:xfrm>
            <a:off x="1806576" y="3738563"/>
            <a:ext cx="3171825" cy="281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8" descr="http://www.stjude.org/Images/misc-retinoblastoma-06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1143001"/>
            <a:ext cx="3190875"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8"/>
          <p:cNvSpPr txBox="1">
            <a:spLocks noChangeArrowheads="1"/>
          </p:cNvSpPr>
          <p:nvPr/>
        </p:nvSpPr>
        <p:spPr bwMode="auto">
          <a:xfrm>
            <a:off x="5239059" y="1624508"/>
            <a:ext cx="64801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GB" sz="2400" dirty="0" smtClean="0"/>
              <a:t>Typically </a:t>
            </a:r>
            <a:r>
              <a:rPr lang="en-GB" sz="2400" dirty="0"/>
              <a:t>presents in first 2-3 years of life.</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32</a:t>
            </a:fld>
            <a:endParaRPr lang="en-US">
              <a:solidFill>
                <a:srgbClr val="2E2B21">
                  <a:lumMod val="90000"/>
                  <a:lumOff val="10000"/>
                </a:srgbClr>
              </a:solidFill>
            </a:endParaRPr>
          </a:p>
        </p:txBody>
      </p:sp>
    </p:spTree>
    <p:extLst>
      <p:ext uri="{BB962C8B-B14F-4D97-AF65-F5344CB8AC3E}">
        <p14:creationId xmlns:p14="http://schemas.microsoft.com/office/powerpoint/2010/main" val="3915170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1"/>
          <p:cNvGraphicFramePr>
            <a:graphicFrameLocks noChangeAspect="1"/>
          </p:cNvGraphicFramePr>
          <p:nvPr>
            <p:extLst>
              <p:ext uri="{D42A27DB-BD31-4B8C-83A1-F6EECF244321}">
                <p14:modId xmlns:p14="http://schemas.microsoft.com/office/powerpoint/2010/main" val="2239613094"/>
              </p:ext>
            </p:extLst>
          </p:nvPr>
        </p:nvGraphicFramePr>
        <p:xfrm>
          <a:off x="1587935" y="1538137"/>
          <a:ext cx="8039100" cy="5216525"/>
        </p:xfrm>
        <a:graphic>
          <a:graphicData uri="http://schemas.openxmlformats.org/presentationml/2006/ole">
            <mc:AlternateContent xmlns:mc="http://schemas.openxmlformats.org/markup-compatibility/2006">
              <mc:Choice xmlns:v="urn:schemas-microsoft-com:vml" Requires="v">
                <p:oleObj spid="_x0000_s4137" name="Image" r:id="rId4" imgW="11682540" imgH="7580952" progId="Photoshop.Image.6">
                  <p:embed/>
                </p:oleObj>
              </mc:Choice>
              <mc:Fallback>
                <p:oleObj name="Image" r:id="rId4" imgW="11682540" imgH="7580952"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935" y="1538137"/>
                        <a:ext cx="8039100" cy="521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43" name="Text Box 4"/>
          <p:cNvSpPr txBox="1">
            <a:spLocks noChangeArrowheads="1"/>
          </p:cNvSpPr>
          <p:nvPr/>
        </p:nvSpPr>
        <p:spPr bwMode="auto">
          <a:xfrm>
            <a:off x="275574" y="228600"/>
            <a:ext cx="1129847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0033CC"/>
                </a:solidFill>
                <a:latin typeface="Calibri" panose="020F0502020204030204" pitchFamily="34" charset="0"/>
              </a:rPr>
              <a:t> Retinoblastoma is caused by recessive mutation of retinoblastoma protein (RB1) localized on the </a:t>
            </a:r>
            <a:r>
              <a:rPr lang="en-US" altLang="en-US" sz="3600" dirty="0" err="1" smtClean="0">
                <a:solidFill>
                  <a:srgbClr val="0033CC"/>
                </a:solidFill>
                <a:latin typeface="Calibri" panose="020F0502020204030204" pitchFamily="34" charset="0"/>
              </a:rPr>
              <a:t>Chr</a:t>
            </a:r>
            <a:r>
              <a:rPr lang="en-US" altLang="en-US" sz="3600" dirty="0" smtClean="0">
                <a:solidFill>
                  <a:srgbClr val="0033CC"/>
                </a:solidFill>
                <a:latin typeface="Calibri" panose="020F0502020204030204" pitchFamily="34" charset="0"/>
              </a:rPr>
              <a:t> 13</a:t>
            </a:r>
            <a:endParaRPr lang="en-US" altLang="en-US" sz="3600" dirty="0">
              <a:solidFill>
                <a:srgbClr val="0033CC"/>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33</a:t>
            </a:fld>
            <a:endParaRPr lang="en-US">
              <a:solidFill>
                <a:srgbClr val="2E2B21">
                  <a:lumMod val="90000"/>
                  <a:lumOff val="10000"/>
                </a:srgbClr>
              </a:solidFill>
            </a:endParaRPr>
          </a:p>
        </p:txBody>
      </p:sp>
    </p:spTree>
    <p:extLst>
      <p:ext uri="{BB962C8B-B14F-4D97-AF65-F5344CB8AC3E}">
        <p14:creationId xmlns:p14="http://schemas.microsoft.com/office/powerpoint/2010/main" val="13906368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5"/>
          <p:cNvSpPr txBox="1">
            <a:spLocks noChangeArrowheads="1"/>
          </p:cNvSpPr>
          <p:nvPr/>
        </p:nvSpPr>
        <p:spPr bwMode="auto">
          <a:xfrm>
            <a:off x="0" y="152400"/>
            <a:ext cx="11198268" cy="1200329"/>
          </a:xfrm>
          <a:prstGeom prst="rect">
            <a:avLst/>
          </a:prstGeom>
          <a:noFill/>
          <a:ln w="9525">
            <a:noFill/>
            <a:miter lim="800000"/>
            <a:headEnd/>
            <a:tailEnd/>
          </a:ln>
        </p:spPr>
        <p:txBody>
          <a:bodyPr wrap="square">
            <a:spAutoFit/>
          </a:bodyPr>
          <a:lstStyle/>
          <a:p>
            <a:pPr>
              <a:defRPr/>
            </a:pPr>
            <a:r>
              <a:rPr lang="en-US" sz="3600" dirty="0" smtClean="0">
                <a:solidFill>
                  <a:srgbClr val="0033CC"/>
                </a:solidFill>
                <a:cs typeface="Arial" charset="0"/>
              </a:rPr>
              <a:t>RB1 function:  </a:t>
            </a:r>
            <a:r>
              <a:rPr lang="en-US" sz="3600" b="1" dirty="0" smtClean="0">
                <a:cs typeface="Arial" charset="0"/>
              </a:rPr>
              <a:t>in normal cell the </a:t>
            </a:r>
            <a:r>
              <a:rPr lang="en-US" sz="3600" b="1" dirty="0">
                <a:cs typeface="Arial" charset="0"/>
              </a:rPr>
              <a:t>retinoblastoma protein regulates the cell cycle</a:t>
            </a:r>
          </a:p>
        </p:txBody>
      </p:sp>
      <p:sp>
        <p:nvSpPr>
          <p:cNvPr id="25604" name="Text Box 5"/>
          <p:cNvSpPr txBox="1">
            <a:spLocks noChangeArrowheads="1"/>
          </p:cNvSpPr>
          <p:nvPr/>
        </p:nvSpPr>
        <p:spPr bwMode="auto">
          <a:xfrm>
            <a:off x="4622104" y="1378130"/>
            <a:ext cx="4267200" cy="2062163"/>
          </a:xfrm>
          <a:prstGeom prst="rect">
            <a:avLst/>
          </a:prstGeom>
          <a:noFill/>
          <a:ln w="9525">
            <a:noFill/>
            <a:miter lim="800000"/>
            <a:headEnd/>
            <a:tailEnd/>
          </a:ln>
        </p:spPr>
        <p:txBody>
          <a:bodyPr>
            <a:spAutoFit/>
          </a:bodyPr>
          <a:lstStyle/>
          <a:p>
            <a:pPr>
              <a:defRPr/>
            </a:pPr>
            <a:r>
              <a:rPr lang="en-US" sz="3200" dirty="0">
                <a:cs typeface="Arial" charset="0"/>
              </a:rPr>
              <a:t>Cell cycle = OFF</a:t>
            </a:r>
          </a:p>
          <a:p>
            <a:pPr>
              <a:defRPr/>
            </a:pPr>
            <a:r>
              <a:rPr lang="en-US" sz="3200" dirty="0" err="1">
                <a:solidFill>
                  <a:srgbClr val="0033CC"/>
                </a:solidFill>
                <a:cs typeface="Arial" charset="0"/>
              </a:rPr>
              <a:t>Rb</a:t>
            </a:r>
            <a:r>
              <a:rPr lang="en-US" sz="3200" dirty="0">
                <a:solidFill>
                  <a:srgbClr val="0033CC"/>
                </a:solidFill>
                <a:cs typeface="Arial" charset="0"/>
              </a:rPr>
              <a:t> binds to E2F: </a:t>
            </a:r>
            <a:r>
              <a:rPr lang="en-US" sz="3200" u="sng" dirty="0">
                <a:solidFill>
                  <a:srgbClr val="0033CC"/>
                </a:solidFill>
                <a:cs typeface="Arial" charset="0"/>
              </a:rPr>
              <a:t>no</a:t>
            </a:r>
            <a:r>
              <a:rPr lang="en-US" sz="3200" dirty="0">
                <a:solidFill>
                  <a:srgbClr val="0033CC"/>
                </a:solidFill>
                <a:cs typeface="Arial" charset="0"/>
              </a:rPr>
              <a:t> transcription, </a:t>
            </a:r>
            <a:r>
              <a:rPr lang="en-US" sz="3200" u="sng" dirty="0">
                <a:solidFill>
                  <a:srgbClr val="0033CC"/>
                </a:solidFill>
                <a:cs typeface="Arial" charset="0"/>
              </a:rPr>
              <a:t>no</a:t>
            </a:r>
            <a:r>
              <a:rPr lang="en-US" sz="3200" dirty="0">
                <a:solidFill>
                  <a:srgbClr val="0033CC"/>
                </a:solidFill>
                <a:cs typeface="Arial" charset="0"/>
              </a:rPr>
              <a:t> entry into S phase</a:t>
            </a:r>
          </a:p>
        </p:txBody>
      </p:sp>
      <p:sp>
        <p:nvSpPr>
          <p:cNvPr id="25605" name="Text Box 5"/>
          <p:cNvSpPr txBox="1">
            <a:spLocks noChangeArrowheads="1"/>
          </p:cNvSpPr>
          <p:nvPr/>
        </p:nvSpPr>
        <p:spPr bwMode="auto">
          <a:xfrm>
            <a:off x="4622104" y="3556805"/>
            <a:ext cx="4191000" cy="2062162"/>
          </a:xfrm>
          <a:prstGeom prst="rect">
            <a:avLst/>
          </a:prstGeom>
          <a:noFill/>
          <a:ln w="9525">
            <a:noFill/>
            <a:miter lim="800000"/>
            <a:headEnd/>
            <a:tailEnd/>
          </a:ln>
        </p:spPr>
        <p:txBody>
          <a:bodyPr>
            <a:spAutoFit/>
          </a:bodyPr>
          <a:lstStyle/>
          <a:p>
            <a:pPr>
              <a:defRPr/>
            </a:pPr>
            <a:r>
              <a:rPr lang="en-US" sz="3200" dirty="0">
                <a:cs typeface="Arial" charset="0"/>
              </a:rPr>
              <a:t>Cell cycle = ON</a:t>
            </a:r>
          </a:p>
          <a:p>
            <a:pPr>
              <a:defRPr/>
            </a:pPr>
            <a:r>
              <a:rPr lang="en-US" sz="3200" dirty="0" err="1">
                <a:solidFill>
                  <a:srgbClr val="0033CC"/>
                </a:solidFill>
                <a:cs typeface="Arial" charset="0"/>
              </a:rPr>
              <a:t>Rb</a:t>
            </a:r>
            <a:r>
              <a:rPr lang="en-US" sz="3200" dirty="0">
                <a:solidFill>
                  <a:srgbClr val="0033CC"/>
                </a:solidFill>
                <a:cs typeface="Arial" charset="0"/>
              </a:rPr>
              <a:t> does not bind to E2F: transcription and entry into S phase</a:t>
            </a:r>
          </a:p>
        </p:txBody>
      </p:sp>
      <p:sp>
        <p:nvSpPr>
          <p:cNvPr id="25606" name="Text Box 5"/>
          <p:cNvSpPr txBox="1">
            <a:spLocks noChangeArrowheads="1"/>
          </p:cNvSpPr>
          <p:nvPr/>
        </p:nvSpPr>
        <p:spPr bwMode="auto">
          <a:xfrm>
            <a:off x="276225" y="5657671"/>
            <a:ext cx="11344796" cy="1200329"/>
          </a:xfrm>
          <a:prstGeom prst="rect">
            <a:avLst/>
          </a:prstGeom>
          <a:noFill/>
          <a:ln w="9525">
            <a:noFill/>
            <a:miter lim="800000"/>
            <a:headEnd/>
            <a:tailEnd/>
          </a:ln>
        </p:spPr>
        <p:txBody>
          <a:bodyPr wrap="square">
            <a:spAutoFit/>
          </a:bodyPr>
          <a:lstStyle/>
          <a:p>
            <a:pPr algn="ctr">
              <a:defRPr/>
            </a:pPr>
            <a:r>
              <a:rPr lang="en-US" sz="3600" b="1" dirty="0" smtClean="0">
                <a:cs typeface="Arial" charset="0"/>
              </a:rPr>
              <a:t>Mutation of  RB1: </a:t>
            </a:r>
            <a:r>
              <a:rPr lang="en-US" sz="3600" b="1" u="sng" dirty="0">
                <a:solidFill>
                  <a:srgbClr val="FF0000"/>
                </a:solidFill>
                <a:cs typeface="Arial" charset="0"/>
              </a:rPr>
              <a:t>no</a:t>
            </a:r>
            <a:r>
              <a:rPr lang="en-US" sz="3600" b="1" dirty="0">
                <a:cs typeface="Arial" charset="0"/>
              </a:rPr>
              <a:t> cell cycle </a:t>
            </a:r>
            <a:r>
              <a:rPr lang="en-US" sz="3600" b="1" dirty="0" smtClean="0">
                <a:cs typeface="Arial" charset="0"/>
              </a:rPr>
              <a:t>arrest, cells proliferate indefinitely, can induce </a:t>
            </a:r>
            <a:r>
              <a:rPr lang="en-US" sz="3600" b="1" dirty="0" smtClean="0">
                <a:solidFill>
                  <a:srgbClr val="FF0000"/>
                </a:solidFill>
                <a:cs typeface="Arial" charset="0"/>
              </a:rPr>
              <a:t>Cancer </a:t>
            </a:r>
            <a:r>
              <a:rPr lang="en-US" sz="3600" b="1" dirty="0" smtClean="0">
                <a:cs typeface="Arial" charset="0"/>
              </a:rPr>
              <a:t> </a:t>
            </a:r>
            <a:endParaRPr lang="en-US" sz="3600" b="1" dirty="0">
              <a:cs typeface="Arial" charset="0"/>
            </a:endParaRPr>
          </a:p>
        </p:txBody>
      </p:sp>
      <p:pic>
        <p:nvPicPr>
          <p:cNvPr id="307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524001"/>
            <a:ext cx="4171950" cy="427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34</a:t>
            </a:fld>
            <a:endParaRPr lang="en-US">
              <a:solidFill>
                <a:srgbClr val="2E2B21">
                  <a:lumMod val="90000"/>
                  <a:lumOff val="10000"/>
                </a:srgbClr>
              </a:solidFill>
            </a:endParaRPr>
          </a:p>
        </p:txBody>
      </p:sp>
    </p:spTree>
    <p:extLst>
      <p:ext uri="{BB962C8B-B14F-4D97-AF65-F5344CB8AC3E}">
        <p14:creationId xmlns:p14="http://schemas.microsoft.com/office/powerpoint/2010/main" val="1147300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4296" y="0"/>
            <a:ext cx="11987408" cy="317500"/>
          </a:xfrm>
          <a:prstGeom prst="rect">
            <a:avLst/>
          </a:prstGeom>
        </p:spPr>
        <p:txBody>
          <a:bodyPr/>
          <a:lstStyle/>
          <a:p>
            <a:r>
              <a:rPr lang="en-US" sz="1000" dirty="0">
                <a:latin typeface="Arial"/>
              </a:rPr>
              <a:t> </a:t>
            </a:r>
            <a:r>
              <a:rPr lang="en-US" sz="2800" dirty="0" smtClean="0">
                <a:latin typeface="Arial"/>
              </a:rPr>
              <a:t>FISH analysis of RB1 gene. </a:t>
            </a:r>
            <a:endParaRPr lang="en-US" sz="2800" dirty="0">
              <a:latin typeface="Arial"/>
            </a:endParaRPr>
          </a:p>
        </p:txBody>
      </p:sp>
      <p:sp>
        <p:nvSpPr>
          <p:cNvPr id="6" name="TextBox 5"/>
          <p:cNvSpPr txBox="1"/>
          <p:nvPr/>
        </p:nvSpPr>
        <p:spPr>
          <a:xfrm>
            <a:off x="2159000" y="5651500"/>
            <a:ext cx="7620000" cy="254000"/>
          </a:xfrm>
          <a:prstGeom prst="rect">
            <a:avLst/>
          </a:prstGeom>
        </p:spPr>
        <p:txBody>
          <a:bodyPr/>
          <a:lstStyle/>
          <a:p>
            <a:endParaRPr lang="en-US" sz="1000" dirty="0">
              <a:latin typeface="Arial"/>
            </a:endParaRPr>
          </a:p>
        </p:txBody>
      </p:sp>
      <p:sp>
        <p:nvSpPr>
          <p:cNvPr id="7" name="Rectangle 6"/>
          <p:cNvSpPr/>
          <p:nvPr/>
        </p:nvSpPr>
        <p:spPr>
          <a:xfrm>
            <a:off x="6003667" y="3244334"/>
            <a:ext cx="184666" cy="369332"/>
          </a:xfrm>
          <a:prstGeom prst="rect">
            <a:avLst/>
          </a:prstGeom>
        </p:spPr>
        <p:txBody>
          <a:bodyPr wrap="none">
            <a:spAutoFit/>
          </a:bodyPr>
          <a:lstStyle/>
          <a:p>
            <a:endParaRPr lang="en-US" dirty="0"/>
          </a:p>
        </p:txBody>
      </p:sp>
      <p:pic>
        <p:nvPicPr>
          <p:cNvPr id="8" name="Picture 7"/>
          <p:cNvPicPr>
            <a:picLocks noChangeAspect="1"/>
          </p:cNvPicPr>
          <p:nvPr/>
        </p:nvPicPr>
        <p:blipFill>
          <a:blip r:embed="rId2"/>
          <a:stretch>
            <a:fillRect/>
          </a:stretch>
        </p:blipFill>
        <p:spPr>
          <a:xfrm>
            <a:off x="431575" y="3515988"/>
            <a:ext cx="3058019" cy="2903740"/>
          </a:xfrm>
          <a:prstGeom prst="rect">
            <a:avLst/>
          </a:prstGeom>
        </p:spPr>
      </p:pic>
      <p:pic>
        <p:nvPicPr>
          <p:cNvPr id="9" name="Picture 8"/>
          <p:cNvPicPr>
            <a:picLocks noChangeAspect="1"/>
          </p:cNvPicPr>
          <p:nvPr/>
        </p:nvPicPr>
        <p:blipFill>
          <a:blip r:embed="rId3"/>
          <a:stretch>
            <a:fillRect/>
          </a:stretch>
        </p:blipFill>
        <p:spPr>
          <a:xfrm>
            <a:off x="475769" y="910758"/>
            <a:ext cx="6506913" cy="2050859"/>
          </a:xfrm>
          <a:prstGeom prst="rect">
            <a:avLst/>
          </a:prstGeom>
        </p:spPr>
      </p:pic>
      <p:pic>
        <p:nvPicPr>
          <p:cNvPr id="10" name="Picture 9"/>
          <p:cNvPicPr>
            <a:picLocks noChangeAspect="1"/>
          </p:cNvPicPr>
          <p:nvPr/>
        </p:nvPicPr>
        <p:blipFill>
          <a:blip r:embed="rId4"/>
          <a:stretch>
            <a:fillRect/>
          </a:stretch>
        </p:blipFill>
        <p:spPr>
          <a:xfrm>
            <a:off x="3976802" y="3546982"/>
            <a:ext cx="3263900" cy="2895600"/>
          </a:xfrm>
          <a:prstGeom prst="rect">
            <a:avLst/>
          </a:prstGeom>
        </p:spPr>
      </p:pic>
      <p:sp>
        <p:nvSpPr>
          <p:cNvPr id="11" name="Rectangle 10"/>
          <p:cNvSpPr/>
          <p:nvPr/>
        </p:nvSpPr>
        <p:spPr>
          <a:xfrm>
            <a:off x="7528849" y="320363"/>
            <a:ext cx="3684573" cy="2400657"/>
          </a:xfrm>
          <a:prstGeom prst="rect">
            <a:avLst/>
          </a:prstGeom>
        </p:spPr>
        <p:txBody>
          <a:bodyPr wrap="square">
            <a:spAutoFit/>
          </a:bodyPr>
          <a:lstStyle/>
          <a:p>
            <a:endParaRPr lang="en-US" dirty="0">
              <a:latin typeface="Arial"/>
              <a:cs typeface="Arial"/>
            </a:endParaRPr>
          </a:p>
          <a:p>
            <a:r>
              <a:rPr lang="en-US" dirty="0">
                <a:latin typeface="Arial"/>
                <a:cs typeface="Arial"/>
              </a:rPr>
              <a:t> </a:t>
            </a:r>
            <a:r>
              <a:rPr lang="en-US" sz="1600" dirty="0">
                <a:latin typeface="Arial"/>
                <a:cs typeface="Arial"/>
              </a:rPr>
              <a:t>Horizontal red and green bars indicate the regions covered by the probes </a:t>
            </a:r>
            <a:r>
              <a:rPr lang="en-US" sz="1600" dirty="0" smtClean="0">
                <a:latin typeface="Arial"/>
                <a:cs typeface="Arial"/>
              </a:rPr>
              <a:t>The </a:t>
            </a:r>
            <a:r>
              <a:rPr lang="en-US" sz="1600" i="1" dirty="0">
                <a:latin typeface="Arial"/>
                <a:cs typeface="Arial"/>
              </a:rPr>
              <a:t>RB1 </a:t>
            </a:r>
            <a:r>
              <a:rPr lang="en-US" sz="1600" dirty="0">
                <a:latin typeface="Arial"/>
                <a:cs typeface="Arial"/>
              </a:rPr>
              <a:t>probe (red) spans the entire gene while the D13S1009 probe (green) hybridizes to the region surrounding the D13S1009 locus marker and serves as a </a:t>
            </a:r>
            <a:r>
              <a:rPr lang="en-US" sz="1600" dirty="0" smtClean="0">
                <a:latin typeface="Arial"/>
                <a:cs typeface="Arial"/>
              </a:rPr>
              <a:t>control Figure 1)</a:t>
            </a:r>
            <a:r>
              <a:rPr lang="en-US" dirty="0" smtClean="0">
                <a:latin typeface="Arial"/>
                <a:cs typeface="Arial"/>
              </a:rPr>
              <a:t>. </a:t>
            </a:r>
            <a:endParaRPr lang="en-US" dirty="0">
              <a:latin typeface="Arial"/>
              <a:cs typeface="Arial"/>
            </a:endParaRPr>
          </a:p>
        </p:txBody>
      </p:sp>
      <p:sp>
        <p:nvSpPr>
          <p:cNvPr id="12" name="Rectangle 11"/>
          <p:cNvSpPr/>
          <p:nvPr/>
        </p:nvSpPr>
        <p:spPr>
          <a:xfrm>
            <a:off x="7516140" y="2962974"/>
            <a:ext cx="4140810" cy="3293209"/>
          </a:xfrm>
          <a:prstGeom prst="rect">
            <a:avLst/>
          </a:prstGeom>
        </p:spPr>
        <p:txBody>
          <a:bodyPr wrap="square">
            <a:spAutoFit/>
          </a:bodyPr>
          <a:lstStyle/>
          <a:p>
            <a:r>
              <a:rPr lang="en-US" sz="1600" dirty="0" smtClean="0">
                <a:latin typeface="Arial"/>
                <a:cs typeface="Arial"/>
              </a:rPr>
              <a:t>In </a:t>
            </a:r>
            <a:r>
              <a:rPr lang="en-US" sz="1600" dirty="0">
                <a:latin typeface="Arial"/>
                <a:cs typeface="Arial"/>
              </a:rPr>
              <a:t>normal diploid interphase nuclei and metaphase chromosomes, the probe generates two red and two green signals corresponding </a:t>
            </a:r>
            <a:r>
              <a:rPr lang="en-US" sz="1600" dirty="0" smtClean="0">
                <a:latin typeface="Arial"/>
                <a:cs typeface="Arial"/>
              </a:rPr>
              <a:t> to </a:t>
            </a:r>
            <a:r>
              <a:rPr lang="en-US" sz="1600" dirty="0">
                <a:latin typeface="Arial"/>
                <a:cs typeface="Arial"/>
              </a:rPr>
              <a:t>the two normal </a:t>
            </a:r>
            <a:r>
              <a:rPr lang="en-US" sz="1600" dirty="0" smtClean="0">
                <a:latin typeface="Arial"/>
                <a:cs typeface="Arial"/>
              </a:rPr>
              <a:t> </a:t>
            </a:r>
            <a:r>
              <a:rPr lang="en-US" sz="1600" dirty="0">
                <a:latin typeface="Arial"/>
                <a:cs typeface="Arial"/>
              </a:rPr>
              <a:t>chromosomes 13 (Figure </a:t>
            </a:r>
            <a:r>
              <a:rPr lang="en-US" sz="1600" dirty="0" smtClean="0">
                <a:latin typeface="Arial"/>
                <a:cs typeface="Arial"/>
              </a:rPr>
              <a:t>2)</a:t>
            </a:r>
            <a:r>
              <a:rPr lang="en-US" sz="1600" dirty="0">
                <a:latin typeface="Arial"/>
                <a:cs typeface="Arial"/>
              </a:rPr>
              <a:t>. </a:t>
            </a:r>
            <a:endParaRPr lang="en-US" sz="1600" dirty="0" smtClean="0">
              <a:latin typeface="Arial"/>
              <a:cs typeface="Arial"/>
            </a:endParaRPr>
          </a:p>
          <a:p>
            <a:endParaRPr lang="en-US" sz="1600" dirty="0" smtClean="0">
              <a:latin typeface="Arial"/>
              <a:cs typeface="Arial"/>
            </a:endParaRPr>
          </a:p>
          <a:p>
            <a:endParaRPr lang="en-US" sz="1600" dirty="0">
              <a:latin typeface="Arial"/>
              <a:cs typeface="Arial"/>
            </a:endParaRPr>
          </a:p>
          <a:p>
            <a:r>
              <a:rPr lang="en-US" sz="1600" dirty="0" smtClean="0">
                <a:latin typeface="Arial"/>
                <a:cs typeface="Arial"/>
              </a:rPr>
              <a:t>In </a:t>
            </a:r>
            <a:r>
              <a:rPr lang="en-US" sz="1600" dirty="0">
                <a:latin typeface="Arial"/>
                <a:cs typeface="Arial"/>
              </a:rPr>
              <a:t>cells with interstitial deletion of chromosome 13, in which the </a:t>
            </a:r>
            <a:r>
              <a:rPr lang="en-US" sz="1600" i="1" dirty="0">
                <a:latin typeface="Arial"/>
                <a:cs typeface="Arial"/>
              </a:rPr>
              <a:t>RB1 </a:t>
            </a:r>
            <a:r>
              <a:rPr lang="en-US" sz="1600" dirty="0">
                <a:latin typeface="Arial"/>
                <a:cs typeface="Arial"/>
              </a:rPr>
              <a:t>locus is deleted and the D13S1009 locus is retained, one red (RB1) and two green (D13S1009) signals will be observed (Figure </a:t>
            </a:r>
            <a:r>
              <a:rPr lang="en-US" sz="1600" dirty="0" smtClean="0">
                <a:latin typeface="Arial"/>
                <a:cs typeface="Arial"/>
              </a:rPr>
              <a:t>3)</a:t>
            </a:r>
            <a:r>
              <a:rPr lang="en-US" sz="1600" dirty="0">
                <a:latin typeface="Arial"/>
                <a:cs typeface="Arial"/>
              </a:rPr>
              <a:t>. </a:t>
            </a:r>
          </a:p>
        </p:txBody>
      </p:sp>
      <p:sp>
        <p:nvSpPr>
          <p:cNvPr id="13" name="Rectangle 12"/>
          <p:cNvSpPr/>
          <p:nvPr/>
        </p:nvSpPr>
        <p:spPr>
          <a:xfrm>
            <a:off x="1329146" y="3154047"/>
            <a:ext cx="1031465" cy="369332"/>
          </a:xfrm>
          <a:prstGeom prst="rect">
            <a:avLst/>
          </a:prstGeom>
        </p:spPr>
        <p:txBody>
          <a:bodyPr wrap="none">
            <a:spAutoFit/>
          </a:bodyPr>
          <a:lstStyle/>
          <a:p>
            <a:r>
              <a:rPr lang="en-US" dirty="0">
                <a:latin typeface="Arial"/>
                <a:cs typeface="Arial"/>
              </a:rPr>
              <a:t>Figure 2</a:t>
            </a:r>
            <a:endParaRPr lang="en-US" dirty="0"/>
          </a:p>
        </p:txBody>
      </p:sp>
      <p:sp>
        <p:nvSpPr>
          <p:cNvPr id="14" name="Rectangle 13"/>
          <p:cNvSpPr/>
          <p:nvPr/>
        </p:nvSpPr>
        <p:spPr>
          <a:xfrm>
            <a:off x="5007163" y="3140241"/>
            <a:ext cx="1031465" cy="369332"/>
          </a:xfrm>
          <a:prstGeom prst="rect">
            <a:avLst/>
          </a:prstGeom>
        </p:spPr>
        <p:txBody>
          <a:bodyPr wrap="none">
            <a:spAutoFit/>
          </a:bodyPr>
          <a:lstStyle/>
          <a:p>
            <a:r>
              <a:rPr lang="en-US" dirty="0">
                <a:latin typeface="Arial"/>
                <a:cs typeface="Arial"/>
              </a:rPr>
              <a:t>Figure </a:t>
            </a:r>
            <a:r>
              <a:rPr lang="en-US" dirty="0" smtClean="0">
                <a:latin typeface="Arial"/>
                <a:cs typeface="Arial"/>
              </a:rPr>
              <a:t>3</a:t>
            </a:r>
            <a:endParaRPr lang="en-US"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35</a:t>
            </a:fld>
            <a:endParaRPr lang="en-US">
              <a:solidFill>
                <a:srgbClr val="2E2B21">
                  <a:lumMod val="90000"/>
                  <a:lumOff val="10000"/>
                </a:srgbClr>
              </a:solidFill>
            </a:endParaRPr>
          </a:p>
        </p:txBody>
      </p:sp>
      <p:sp>
        <p:nvSpPr>
          <p:cNvPr id="15" name="Rectangle 14"/>
          <p:cNvSpPr/>
          <p:nvPr/>
        </p:nvSpPr>
        <p:spPr>
          <a:xfrm>
            <a:off x="5622616" y="959472"/>
            <a:ext cx="1031465" cy="369332"/>
          </a:xfrm>
          <a:prstGeom prst="rect">
            <a:avLst/>
          </a:prstGeom>
        </p:spPr>
        <p:txBody>
          <a:bodyPr wrap="none">
            <a:spAutoFit/>
          </a:bodyPr>
          <a:lstStyle/>
          <a:p>
            <a:r>
              <a:rPr lang="en-US" dirty="0">
                <a:latin typeface="Arial"/>
                <a:cs typeface="Arial"/>
              </a:rPr>
              <a:t>Figure </a:t>
            </a:r>
            <a:r>
              <a:rPr lang="en-US" dirty="0" smtClean="0">
                <a:latin typeface="Arial"/>
                <a:cs typeface="Arial"/>
              </a:rPr>
              <a:t>1</a:t>
            </a:r>
            <a:endParaRPr lang="en-US" dirty="0"/>
          </a:p>
        </p:txBody>
      </p:sp>
    </p:spTree>
    <p:extLst>
      <p:ext uri="{BB962C8B-B14F-4D97-AF65-F5344CB8AC3E}">
        <p14:creationId xmlns:p14="http://schemas.microsoft.com/office/powerpoint/2010/main" val="29002532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28866" y="159331"/>
            <a:ext cx="9720072" cy="1499616"/>
          </a:xfrm>
        </p:spPr>
        <p:txBody>
          <a:bodyPr/>
          <a:lstStyle/>
          <a:p>
            <a:r>
              <a:rPr lang="en-US" altLang="en-US" dirty="0">
                <a:solidFill>
                  <a:srgbClr val="FF0000"/>
                </a:solidFill>
                <a:latin typeface="Arial" panose="020B0604020202020204" pitchFamily="34" charset="0"/>
              </a:rPr>
              <a:t>FISH and Telomeres </a:t>
            </a:r>
            <a:endParaRPr lang="en-US" altLang="en-US" dirty="0">
              <a:solidFill>
                <a:srgbClr val="FF0000"/>
              </a:solidFill>
            </a:endParaRPr>
          </a:p>
        </p:txBody>
      </p:sp>
      <p:sp>
        <p:nvSpPr>
          <p:cNvPr id="30723" name="Rectangle 3"/>
          <p:cNvSpPr>
            <a:spLocks noGrp="1" noChangeArrowheads="1"/>
          </p:cNvSpPr>
          <p:nvPr>
            <p:ph type="body" idx="1"/>
          </p:nvPr>
        </p:nvSpPr>
        <p:spPr>
          <a:xfrm>
            <a:off x="501041" y="1354899"/>
            <a:ext cx="5223353" cy="4572000"/>
          </a:xfrm>
        </p:spPr>
        <p:txBody>
          <a:bodyPr>
            <a:normAutofit/>
          </a:bodyPr>
          <a:lstStyle/>
          <a:p>
            <a:pPr algn="just"/>
            <a:r>
              <a:rPr lang="en-US" altLang="en-US" sz="2400" dirty="0">
                <a:latin typeface="Arial" panose="020B0604020202020204" pitchFamily="34" charset="0"/>
              </a:rPr>
              <a:t>Special </a:t>
            </a:r>
            <a:r>
              <a:rPr lang="en-US" altLang="en-US" sz="2400" dirty="0" err="1">
                <a:latin typeface="Arial" panose="020B0604020202020204" pitchFamily="34" charset="0"/>
              </a:rPr>
              <a:t>telomeric</a:t>
            </a:r>
            <a:r>
              <a:rPr lang="en-US" altLang="en-US" sz="2400" dirty="0">
                <a:latin typeface="Arial" panose="020B0604020202020204" pitchFamily="34" charset="0"/>
              </a:rPr>
              <a:t> probes specific to individual chromosomes have been designed</a:t>
            </a:r>
          </a:p>
          <a:p>
            <a:r>
              <a:rPr lang="en-US" altLang="en-US" sz="2400" dirty="0">
                <a:latin typeface="Arial" panose="020B0604020202020204" pitchFamily="34" charset="0"/>
              </a:rPr>
              <a:t>Probe is based on the TTAGGG repeat present on all human telomeres</a:t>
            </a:r>
          </a:p>
        </p:txBody>
      </p:sp>
      <p:pic>
        <p:nvPicPr>
          <p:cNvPr id="4" name="Picture 5" descr="C:\WINDOWS\Desktop\FISH\telomere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148" y="1229921"/>
            <a:ext cx="5791200" cy="54276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36</a:t>
            </a:fld>
            <a:endParaRPr lang="en-US">
              <a:solidFill>
                <a:srgbClr val="2E2B21">
                  <a:lumMod val="90000"/>
                  <a:lumOff val="10000"/>
                </a:srgbClr>
              </a:solidFill>
            </a:endParaRPr>
          </a:p>
        </p:txBody>
      </p:sp>
    </p:spTree>
    <p:extLst>
      <p:ext uri="{BB962C8B-B14F-4D97-AF65-F5344CB8AC3E}">
        <p14:creationId xmlns:p14="http://schemas.microsoft.com/office/powerpoint/2010/main" val="3418061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dirty="0">
                <a:latin typeface="Arial" panose="020B0604020202020204" pitchFamily="34" charset="0"/>
              </a:rPr>
              <a:t>FISH and Telomeres </a:t>
            </a:r>
            <a:endParaRPr lang="en-US" altLang="en-US" dirty="0"/>
          </a:p>
        </p:txBody>
      </p:sp>
      <p:sp>
        <p:nvSpPr>
          <p:cNvPr id="31747" name="Rectangle 3"/>
          <p:cNvSpPr>
            <a:spLocks noGrp="1" noChangeArrowheads="1"/>
          </p:cNvSpPr>
          <p:nvPr>
            <p:ph type="body" idx="1"/>
          </p:nvPr>
        </p:nvSpPr>
        <p:spPr>
          <a:xfrm>
            <a:off x="425885" y="1991638"/>
            <a:ext cx="11561523" cy="4419600"/>
          </a:xfrm>
        </p:spPr>
        <p:txBody>
          <a:bodyPr/>
          <a:lstStyle/>
          <a:p>
            <a:r>
              <a:rPr lang="en-US" altLang="en-US" sz="4000" dirty="0">
                <a:latin typeface="Arial" panose="020B0604020202020204" pitchFamily="34" charset="0"/>
              </a:rPr>
              <a:t>Application in cytogenetics - can detect submicroscopic deletions and cryptic translocations of genes associated with</a:t>
            </a:r>
            <a:r>
              <a:rPr lang="en-US" altLang="en-US" sz="4000" dirty="0"/>
              <a:t> </a:t>
            </a:r>
            <a:r>
              <a:rPr lang="en-US" altLang="en-US" sz="4000" dirty="0">
                <a:latin typeface="Arial" panose="020B0604020202020204" pitchFamily="34" charset="0"/>
              </a:rPr>
              <a:t>unexplained mental retardation and miscarriages</a:t>
            </a:r>
          </a:p>
          <a:p>
            <a:endParaRPr lang="en-US" altLang="en-US"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37</a:t>
            </a:fld>
            <a:endParaRPr lang="en-US">
              <a:solidFill>
                <a:srgbClr val="2E2B21">
                  <a:lumMod val="90000"/>
                  <a:lumOff val="10000"/>
                </a:srgbClr>
              </a:solidFill>
            </a:endParaRPr>
          </a:p>
        </p:txBody>
      </p:sp>
    </p:spTree>
    <p:extLst>
      <p:ext uri="{BB962C8B-B14F-4D97-AF65-F5344CB8AC3E}">
        <p14:creationId xmlns:p14="http://schemas.microsoft.com/office/powerpoint/2010/main" val="17904928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516316" y="-149890"/>
            <a:ext cx="9720072" cy="1499616"/>
          </a:xfrm>
        </p:spPr>
        <p:txBody>
          <a:bodyPr>
            <a:normAutofit/>
          </a:bodyPr>
          <a:lstStyle/>
          <a:p>
            <a:pPr eaLnBrk="1" hangingPunct="1"/>
            <a:r>
              <a:rPr lang="en-US" altLang="en-US" sz="2400" b="1" dirty="0">
                <a:solidFill>
                  <a:srgbClr val="FF0000"/>
                </a:solidFill>
                <a:latin typeface="Arial" panose="020B0604020202020204" pitchFamily="34" charset="0"/>
                <a:cs typeface="Arial" panose="020B0604020202020204" pitchFamily="34" charset="0"/>
              </a:rPr>
              <a:t>Analysis of RNA</a:t>
            </a:r>
            <a:endParaRPr lang="en-US" altLang="en-US" sz="2400" b="1" dirty="0" smtClean="0">
              <a:solidFill>
                <a:srgbClr val="FF0000"/>
              </a:solidFill>
              <a:latin typeface="Arial" panose="020B0604020202020204" pitchFamily="34" charset="0"/>
              <a:cs typeface="Arial" panose="020B0604020202020204" pitchFamily="34" charset="0"/>
            </a:endParaRPr>
          </a:p>
        </p:txBody>
      </p:sp>
      <p:sp>
        <p:nvSpPr>
          <p:cNvPr id="21506" name="Rectangle 3"/>
          <p:cNvSpPr>
            <a:spLocks noGrp="1" noChangeArrowheads="1"/>
          </p:cNvSpPr>
          <p:nvPr>
            <p:ph type="body" idx="1"/>
          </p:nvPr>
        </p:nvSpPr>
        <p:spPr>
          <a:xfrm>
            <a:off x="83999" y="1605757"/>
            <a:ext cx="11600330" cy="4579889"/>
          </a:xfrm>
        </p:spPr>
        <p:txBody>
          <a:bodyPr>
            <a:normAutofit/>
          </a:bodyPr>
          <a:lstStyle/>
          <a:p>
            <a:pPr marL="0" indent="0" eaLnBrk="1" hangingPunct="1">
              <a:lnSpc>
                <a:spcPct val="150000"/>
              </a:lnSpc>
              <a:buNone/>
            </a:pPr>
            <a:r>
              <a:rPr lang="en-US" altLang="en-US" b="1" dirty="0">
                <a:latin typeface="Arial" panose="020B0604020202020204" pitchFamily="34" charset="0"/>
                <a:cs typeface="Arial" panose="020B0604020202020204" pitchFamily="34" charset="0"/>
              </a:rPr>
              <a:t>Gel electrophoresis </a:t>
            </a:r>
            <a:r>
              <a:rPr lang="en-US" altLang="en-US" dirty="0">
                <a:latin typeface="Arial" panose="020B0604020202020204" pitchFamily="34" charset="0"/>
                <a:cs typeface="Arial" panose="020B0604020202020204" pitchFamily="34" charset="0"/>
              </a:rPr>
              <a:t>through agarose </a:t>
            </a:r>
            <a:r>
              <a:rPr lang="en-US" altLang="en-US" dirty="0" smtClean="0">
                <a:latin typeface="Arial" panose="020B0604020202020204" pitchFamily="34" charset="0"/>
                <a:cs typeface="Arial" panose="020B0604020202020204" pitchFamily="34" charset="0"/>
              </a:rPr>
              <a:t>gel</a:t>
            </a:r>
          </a:p>
          <a:p>
            <a:pPr marL="0" indent="0" eaLnBrk="1" hangingPunct="1">
              <a:lnSpc>
                <a:spcPct val="150000"/>
              </a:lnSpc>
              <a:buNone/>
            </a:pPr>
            <a:endParaRPr lang="en-US" altLang="en-US" dirty="0">
              <a:latin typeface="Arial" panose="020B0604020202020204" pitchFamily="34" charset="0"/>
              <a:cs typeface="Arial" panose="020B0604020202020204" pitchFamily="34" charset="0"/>
            </a:endParaRPr>
          </a:p>
          <a:p>
            <a:pPr eaLnBrk="1" hangingPunct="1">
              <a:lnSpc>
                <a:spcPct val="150000"/>
              </a:lnSpc>
              <a:buFontTx/>
              <a:buNone/>
            </a:pPr>
            <a:r>
              <a:rPr lang="en-US" altLang="en-US" dirty="0" smtClean="0">
                <a:latin typeface="Arial" panose="020B0604020202020204" pitchFamily="34" charset="0"/>
                <a:cs typeface="Arial" panose="020B0604020202020204" pitchFamily="34" charset="0"/>
              </a:rPr>
              <a:t>RNA </a:t>
            </a:r>
            <a:r>
              <a:rPr lang="en-US" altLang="en-US" dirty="0">
                <a:latin typeface="Arial" panose="020B0604020202020204" pitchFamily="34" charset="0"/>
                <a:cs typeface="Arial" panose="020B0604020202020204" pitchFamily="34" charset="0"/>
              </a:rPr>
              <a:t>fragments are negatively charged molecules at neutral </a:t>
            </a:r>
            <a:r>
              <a:rPr lang="en-US" altLang="en-US" dirty="0" err="1">
                <a:latin typeface="Arial" panose="020B0604020202020204" pitchFamily="34" charset="0"/>
                <a:cs typeface="Arial" panose="020B0604020202020204" pitchFamily="34" charset="0"/>
              </a:rPr>
              <a:t>pH.</a:t>
            </a:r>
            <a:r>
              <a:rPr lang="en-US" altLang="en-US" dirty="0">
                <a:latin typeface="Arial" panose="020B0604020202020204" pitchFamily="34" charset="0"/>
                <a:cs typeface="Arial" panose="020B0604020202020204" pitchFamily="34" charset="0"/>
              </a:rPr>
              <a:t>  	Therefore, they will migrate </a:t>
            </a:r>
            <a:r>
              <a:rPr lang="en-US" altLang="en-US" dirty="0" smtClean="0">
                <a:latin typeface="Arial" panose="020B0604020202020204" pitchFamily="34" charset="0"/>
                <a:cs typeface="Arial" panose="020B0604020202020204" pitchFamily="34" charset="0"/>
              </a:rPr>
              <a:t>towards the </a:t>
            </a:r>
            <a:r>
              <a:rPr lang="en-US" altLang="en-US" dirty="0">
                <a:latin typeface="Arial" panose="020B0604020202020204" pitchFamily="34" charset="0"/>
                <a:cs typeface="Arial" panose="020B0604020202020204" pitchFamily="34" charset="0"/>
              </a:rPr>
              <a:t>(+) electrode in an 	electric field.  </a:t>
            </a:r>
          </a:p>
          <a:p>
            <a:pPr eaLnBrk="1" hangingPunct="1">
              <a:buFontTx/>
              <a:buNone/>
            </a:pPr>
            <a:endParaRPr lang="en-US" altLang="en-US"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38</a:t>
            </a:fld>
            <a:endParaRPr lang="en-US">
              <a:solidFill>
                <a:srgbClr val="2E2B21">
                  <a:lumMod val="90000"/>
                  <a:lumOff val="10000"/>
                </a:srgbClr>
              </a:solidFill>
            </a:endParaRPr>
          </a:p>
        </p:txBody>
      </p:sp>
    </p:spTree>
    <p:extLst>
      <p:ext uri="{BB962C8B-B14F-4D97-AF65-F5344CB8AC3E}">
        <p14:creationId xmlns:p14="http://schemas.microsoft.com/office/powerpoint/2010/main" val="919071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39</a:t>
            </a:fld>
            <a:endParaRPr lang="en-US">
              <a:solidFill>
                <a:srgbClr val="2E2B21">
                  <a:lumMod val="90000"/>
                  <a:lumOff val="10000"/>
                </a:srgbClr>
              </a:solidFill>
            </a:endParaRPr>
          </a:p>
        </p:txBody>
      </p:sp>
      <p:sp>
        <p:nvSpPr>
          <p:cNvPr id="6" name="Rectangle 2"/>
          <p:cNvSpPr>
            <a:spLocks noGrp="1" noChangeArrowheads="1"/>
          </p:cNvSpPr>
          <p:nvPr>
            <p:ph type="title"/>
          </p:nvPr>
        </p:nvSpPr>
        <p:spPr>
          <a:xfrm>
            <a:off x="2529091" y="463463"/>
            <a:ext cx="7772400" cy="1143000"/>
          </a:xfrm>
        </p:spPr>
        <p:txBody>
          <a:bodyPr>
            <a:normAutofit/>
          </a:bodyPr>
          <a:lstStyle/>
          <a:p>
            <a:pPr eaLnBrk="1" hangingPunct="1"/>
            <a:r>
              <a:rPr lang="en-US" altLang="en-US" sz="2800" b="1" dirty="0">
                <a:solidFill>
                  <a:srgbClr val="FF0000"/>
                </a:solidFill>
                <a:latin typeface="Arial" panose="020B0604020202020204" pitchFamily="34" charset="0"/>
                <a:cs typeface="Arial" panose="020B0604020202020204" pitchFamily="34" charset="0"/>
              </a:rPr>
              <a:t>Northern Blotting</a:t>
            </a:r>
          </a:p>
        </p:txBody>
      </p:sp>
      <p:sp>
        <p:nvSpPr>
          <p:cNvPr id="7" name="Rectangle 6"/>
          <p:cNvSpPr/>
          <p:nvPr/>
        </p:nvSpPr>
        <p:spPr>
          <a:xfrm>
            <a:off x="1662708" y="1865798"/>
            <a:ext cx="8638783" cy="2677656"/>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The technique was developed by </a:t>
            </a:r>
            <a:r>
              <a:rPr lang="en-US" sz="2800" dirty="0" err="1">
                <a:latin typeface="Arial" panose="020B0604020202020204" pitchFamily="34" charset="0"/>
                <a:cs typeface="Arial" panose="020B0604020202020204" pitchFamily="34" charset="0"/>
              </a:rPr>
              <a:t>Alwine</a:t>
            </a:r>
            <a:r>
              <a:rPr lang="en-US" sz="2800" dirty="0">
                <a:latin typeface="Arial" panose="020B0604020202020204" pitchFamily="34" charset="0"/>
                <a:cs typeface="Arial" panose="020B0604020202020204" pitchFamily="34" charset="0"/>
              </a:rPr>
              <a:t> and his colleagues in 1979 </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Technique </a:t>
            </a:r>
            <a:r>
              <a:rPr lang="en-US" sz="2800" dirty="0">
                <a:latin typeface="Arial" panose="020B0604020202020204" pitchFamily="34" charset="0"/>
                <a:cs typeface="Arial" panose="020B0604020202020204" pitchFamily="34" charset="0"/>
              </a:rPr>
              <a:t>for detecting specific RNAs separated by electrophoresis by hybridization to a labeled DNA probe. </a:t>
            </a:r>
          </a:p>
        </p:txBody>
      </p:sp>
    </p:spTree>
    <p:extLst>
      <p:ext uri="{BB962C8B-B14F-4D97-AF65-F5344CB8AC3E}">
        <p14:creationId xmlns:p14="http://schemas.microsoft.com/office/powerpoint/2010/main" val="49439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3715457" y="439420"/>
            <a:ext cx="5040235" cy="946133"/>
          </a:xfrm>
        </p:spPr>
        <p:txBody>
          <a:bodyPr>
            <a:normAutofit/>
          </a:bodyPr>
          <a:lstStyle/>
          <a:p>
            <a:pPr algn="ctr" eaLnBrk="1" hangingPunct="1"/>
            <a:r>
              <a:rPr lang="en-US" altLang="en-US" sz="2400" b="1" dirty="0">
                <a:solidFill>
                  <a:srgbClr val="FF0000"/>
                </a:solidFill>
                <a:latin typeface="Arial" panose="020B0604020202020204" pitchFamily="34" charset="0"/>
                <a:cs typeface="Arial" panose="020B0604020202020204" pitchFamily="34" charset="0"/>
              </a:rPr>
              <a:t>Analysis of DNA</a:t>
            </a:r>
          </a:p>
        </p:txBody>
      </p:sp>
      <p:sp>
        <p:nvSpPr>
          <p:cNvPr id="18434" name="Rectangle 3"/>
          <p:cNvSpPr>
            <a:spLocks noGrp="1" noChangeArrowheads="1"/>
          </p:cNvSpPr>
          <p:nvPr>
            <p:ph type="body" idx="1"/>
          </p:nvPr>
        </p:nvSpPr>
        <p:spPr>
          <a:xfrm>
            <a:off x="1841250" y="1385553"/>
            <a:ext cx="8996083" cy="2628900"/>
          </a:xfrm>
        </p:spPr>
        <p:txBody>
          <a:bodyPr>
            <a:noAutofit/>
          </a:bodyPr>
          <a:lstStyle/>
          <a:p>
            <a:pPr eaLnBrk="1" hangingPunct="1">
              <a:lnSpc>
                <a:spcPct val="150000"/>
              </a:lnSpc>
            </a:pPr>
            <a:r>
              <a:rPr lang="en-US" altLang="en-US" b="1" dirty="0">
                <a:latin typeface="Arial" panose="020B0604020202020204" pitchFamily="34" charset="0"/>
                <a:cs typeface="Arial" panose="020B0604020202020204" pitchFamily="34" charset="0"/>
              </a:rPr>
              <a:t>Gel electrophoresis </a:t>
            </a:r>
            <a:r>
              <a:rPr lang="en-US" altLang="en-US" dirty="0">
                <a:latin typeface="Arial" panose="020B0604020202020204" pitchFamily="34" charset="0"/>
                <a:cs typeface="Arial" panose="020B0604020202020204" pitchFamily="34" charset="0"/>
              </a:rPr>
              <a:t>through </a:t>
            </a:r>
            <a:r>
              <a:rPr lang="en-US" altLang="en-US" dirty="0">
                <a:solidFill>
                  <a:srgbClr val="FF0000"/>
                </a:solidFill>
                <a:latin typeface="Arial" panose="020B0604020202020204" pitchFamily="34" charset="0"/>
                <a:cs typeface="Arial" panose="020B0604020202020204" pitchFamily="34" charset="0"/>
              </a:rPr>
              <a:t>agarose or poly-acrylamide gels </a:t>
            </a:r>
            <a:r>
              <a:rPr lang="en-US" altLang="en-US" dirty="0">
                <a:latin typeface="Arial" panose="020B0604020202020204" pitchFamily="34" charset="0"/>
                <a:cs typeface="Arial" panose="020B0604020202020204" pitchFamily="34" charset="0"/>
              </a:rPr>
              <a:t>is the most common method used to separate, identify and purify DNA fragments. </a:t>
            </a:r>
          </a:p>
          <a:p>
            <a:pPr marL="0" indent="0">
              <a:lnSpc>
                <a:spcPct val="150000"/>
              </a:lnSpc>
              <a:buNone/>
            </a:pPr>
            <a:r>
              <a:rPr lang="en-US" altLang="en-US" dirty="0" smtClean="0">
                <a:latin typeface="Arial" panose="020B0604020202020204" pitchFamily="34" charset="0"/>
                <a:cs typeface="Arial" panose="020B0604020202020204" pitchFamily="34" charset="0"/>
              </a:rPr>
              <a:t>  DNA </a:t>
            </a:r>
            <a:r>
              <a:rPr lang="en-US" altLang="en-US" dirty="0">
                <a:latin typeface="Arial" panose="020B0604020202020204" pitchFamily="34" charset="0"/>
                <a:cs typeface="Arial" panose="020B0604020202020204" pitchFamily="34" charset="0"/>
              </a:rPr>
              <a:t>fragments are negatively charged molecules at neutral </a:t>
            </a:r>
            <a:r>
              <a:rPr lang="en-US" altLang="en-US" dirty="0" err="1">
                <a:latin typeface="Arial" panose="020B0604020202020204" pitchFamily="34" charset="0"/>
                <a:cs typeface="Arial" panose="020B0604020202020204" pitchFamily="34" charset="0"/>
              </a:rPr>
              <a:t>pH.</a:t>
            </a:r>
            <a:r>
              <a:rPr lang="en-US" altLang="en-US" dirty="0">
                <a:latin typeface="Arial" panose="020B0604020202020204" pitchFamily="34" charset="0"/>
                <a:cs typeface="Arial" panose="020B0604020202020204" pitchFamily="34" charset="0"/>
              </a:rPr>
              <a:t>  Therefore, they will migrate towards the (+) electrode in an electric field.  </a:t>
            </a:r>
          </a:p>
          <a:p>
            <a:pPr marL="0" indent="0">
              <a:lnSpc>
                <a:spcPct val="150000"/>
              </a:lnSpc>
              <a:buNone/>
            </a:pPr>
            <a:r>
              <a:rPr lang="en-US" altLang="en-US" dirty="0" smtClean="0">
                <a:latin typeface="Arial" panose="020B0604020202020204" pitchFamily="34" charset="0"/>
                <a:cs typeface="Arial" panose="020B0604020202020204" pitchFamily="34" charset="0"/>
              </a:rPr>
              <a:t>  </a:t>
            </a:r>
            <a:r>
              <a:rPr lang="en-US" altLang="en-US" b="1" dirty="0" smtClean="0">
                <a:solidFill>
                  <a:srgbClr val="FF0000"/>
                </a:solidFill>
                <a:latin typeface="Arial" panose="020B0604020202020204" pitchFamily="34" charset="0"/>
                <a:cs typeface="Arial" panose="020B0604020202020204" pitchFamily="34" charset="0"/>
              </a:rPr>
              <a:t>Both </a:t>
            </a:r>
            <a:r>
              <a:rPr lang="en-US" altLang="en-US" b="1" dirty="0">
                <a:solidFill>
                  <a:srgbClr val="FF0000"/>
                </a:solidFill>
                <a:latin typeface="Arial" panose="020B0604020202020204" pitchFamily="34" charset="0"/>
                <a:cs typeface="Arial" panose="020B0604020202020204" pitchFamily="34" charset="0"/>
              </a:rPr>
              <a:t>types of </a:t>
            </a:r>
            <a:r>
              <a:rPr lang="en-US" altLang="en-US" b="1" dirty="0" smtClean="0">
                <a:solidFill>
                  <a:srgbClr val="FF0000"/>
                </a:solidFill>
                <a:latin typeface="Arial" panose="020B0604020202020204" pitchFamily="34" charset="0"/>
                <a:cs typeface="Arial" panose="020B0604020202020204" pitchFamily="34" charset="0"/>
              </a:rPr>
              <a:t>gels (agarose </a:t>
            </a:r>
            <a:r>
              <a:rPr lang="en-US" altLang="en-US" b="1" dirty="0">
                <a:solidFill>
                  <a:srgbClr val="FF0000"/>
                </a:solidFill>
                <a:latin typeface="Arial" panose="020B0604020202020204" pitchFamily="34" charset="0"/>
                <a:cs typeface="Arial" panose="020B0604020202020204" pitchFamily="34" charset="0"/>
              </a:rPr>
              <a:t>or </a:t>
            </a:r>
            <a:r>
              <a:rPr lang="en-US" altLang="en-US" b="1" dirty="0" smtClean="0">
                <a:solidFill>
                  <a:srgbClr val="FF0000"/>
                </a:solidFill>
                <a:latin typeface="Arial" panose="020B0604020202020204" pitchFamily="34" charset="0"/>
                <a:cs typeface="Arial" panose="020B0604020202020204" pitchFamily="34" charset="0"/>
              </a:rPr>
              <a:t>poly-acrylamide)   </a:t>
            </a:r>
            <a:r>
              <a:rPr lang="en-US" altLang="en-US" dirty="0">
                <a:latin typeface="Arial" panose="020B0604020202020204" pitchFamily="34" charset="0"/>
                <a:cs typeface="Arial" panose="020B0604020202020204" pitchFamily="34" charset="0"/>
              </a:rPr>
              <a:t>are:</a:t>
            </a:r>
          </a:p>
          <a:p>
            <a:pPr eaLnBrk="1" hangingPunct="1">
              <a:lnSpc>
                <a:spcPct val="150000"/>
              </a:lnSpc>
              <a:buFontTx/>
              <a:buNone/>
            </a:pP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-porous</a:t>
            </a:r>
            <a:endParaRPr lang="en-US" altLang="en-US" dirty="0">
              <a:latin typeface="Arial" panose="020B0604020202020204" pitchFamily="34" charset="0"/>
              <a:cs typeface="Arial" panose="020B0604020202020204" pitchFamily="34" charset="0"/>
            </a:endParaRPr>
          </a:p>
          <a:p>
            <a:pPr eaLnBrk="1" hangingPunct="1">
              <a:lnSpc>
                <a:spcPct val="150000"/>
              </a:lnSpc>
              <a:buFontTx/>
              <a:buNone/>
            </a:pP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-function </a:t>
            </a:r>
            <a:r>
              <a:rPr lang="en-US" altLang="en-US" dirty="0">
                <a:latin typeface="Arial" panose="020B0604020202020204" pitchFamily="34" charset="0"/>
                <a:cs typeface="Arial" panose="020B0604020202020204" pitchFamily="34" charset="0"/>
              </a:rPr>
              <a:t>as a molecular </a:t>
            </a:r>
            <a:r>
              <a:rPr lang="en-US" altLang="en-US" dirty="0" smtClean="0">
                <a:latin typeface="Arial" panose="020B0604020202020204" pitchFamily="34" charset="0"/>
                <a:cs typeface="Arial" panose="020B0604020202020204" pitchFamily="34" charset="0"/>
              </a:rPr>
              <a:t>sieve</a:t>
            </a:r>
            <a:endParaRPr lang="en-US" altLang="en-US" dirty="0">
              <a:latin typeface="Arial" panose="020B0604020202020204" pitchFamily="34" charset="0"/>
              <a:cs typeface="Arial" panose="020B0604020202020204" pitchFamily="34" charset="0"/>
            </a:endParaRPr>
          </a:p>
          <a:p>
            <a:pPr eaLnBrk="1" hangingPunct="1">
              <a:lnSpc>
                <a:spcPct val="150000"/>
              </a:lnSpc>
              <a:buFontTx/>
              <a:buNone/>
            </a:pP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-thereby </a:t>
            </a:r>
            <a:r>
              <a:rPr lang="en-US" altLang="en-US" dirty="0">
                <a:latin typeface="Arial" panose="020B0604020202020204" pitchFamily="34" charset="0"/>
                <a:cs typeface="Arial" panose="020B0604020202020204" pitchFamily="34" charset="0"/>
              </a:rPr>
              <a:t>separate DNAs based on SIZE.</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a:t>
            </a:fld>
            <a:endParaRPr lang="en-US">
              <a:solidFill>
                <a:srgbClr val="2E2B21">
                  <a:lumMod val="90000"/>
                  <a:lumOff val="10000"/>
                </a:srgbClr>
              </a:solidFill>
            </a:endParaRPr>
          </a:p>
        </p:txBody>
      </p:sp>
    </p:spTree>
    <p:extLst>
      <p:ext uri="{BB962C8B-B14F-4D97-AF65-F5344CB8AC3E}">
        <p14:creationId xmlns:p14="http://schemas.microsoft.com/office/powerpoint/2010/main" val="3220391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2209800" y="152400"/>
            <a:ext cx="7772400" cy="1143000"/>
          </a:xfrm>
        </p:spPr>
        <p:txBody>
          <a:bodyPr>
            <a:normAutofit/>
          </a:bodyPr>
          <a:lstStyle/>
          <a:p>
            <a:pPr eaLnBrk="1" hangingPunct="1"/>
            <a:r>
              <a:rPr lang="en-US" altLang="en-US" sz="2400" b="1" dirty="0">
                <a:solidFill>
                  <a:srgbClr val="FF0000"/>
                </a:solidFill>
                <a:latin typeface="Arial" panose="020B0604020202020204" pitchFamily="34" charset="0"/>
                <a:cs typeface="Arial" panose="020B0604020202020204" pitchFamily="34" charset="0"/>
              </a:rPr>
              <a:t>Northern Blotting</a:t>
            </a:r>
            <a:endParaRPr lang="en-US" altLang="en-US" sz="2400" b="1" dirty="0" smtClean="0">
              <a:solidFill>
                <a:srgbClr val="FF0000"/>
              </a:solidFill>
              <a:latin typeface="Arial" panose="020B0604020202020204" pitchFamily="34" charset="0"/>
              <a:cs typeface="Arial" panose="020B0604020202020204" pitchFamily="34" charset="0"/>
            </a:endParaRPr>
          </a:p>
        </p:txBody>
      </p:sp>
      <p:sp>
        <p:nvSpPr>
          <p:cNvPr id="23554" name="Text Box 4"/>
          <p:cNvSpPr txBox="1">
            <a:spLocks noChangeArrowheads="1"/>
          </p:cNvSpPr>
          <p:nvPr/>
        </p:nvSpPr>
        <p:spPr bwMode="auto">
          <a:xfrm>
            <a:off x="5013326" y="1335089"/>
            <a:ext cx="8354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RNA</a:t>
            </a:r>
          </a:p>
        </p:txBody>
      </p:sp>
      <p:sp>
        <p:nvSpPr>
          <p:cNvPr id="23555" name="Line 6"/>
          <p:cNvSpPr>
            <a:spLocks noChangeShapeType="1"/>
          </p:cNvSpPr>
          <p:nvPr/>
        </p:nvSpPr>
        <p:spPr bwMode="auto">
          <a:xfrm>
            <a:off x="5410200" y="19050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23556" name="Text Box 7"/>
          <p:cNvSpPr txBox="1">
            <a:spLocks noChangeArrowheads="1"/>
          </p:cNvSpPr>
          <p:nvPr/>
        </p:nvSpPr>
        <p:spPr bwMode="auto">
          <a:xfrm>
            <a:off x="4419600" y="2590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Gel electrophoresis</a:t>
            </a:r>
          </a:p>
        </p:txBody>
      </p:sp>
      <p:sp>
        <p:nvSpPr>
          <p:cNvPr id="23557" name="Line 8"/>
          <p:cNvSpPr>
            <a:spLocks noChangeShapeType="1"/>
          </p:cNvSpPr>
          <p:nvPr/>
        </p:nvSpPr>
        <p:spPr bwMode="auto">
          <a:xfrm>
            <a:off x="5410200" y="31242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23558" name="Text Box 9"/>
          <p:cNvSpPr txBox="1">
            <a:spLocks noChangeArrowheads="1"/>
          </p:cNvSpPr>
          <p:nvPr/>
        </p:nvSpPr>
        <p:spPr bwMode="auto">
          <a:xfrm>
            <a:off x="4419600" y="38100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Transfer to membrane</a:t>
            </a:r>
          </a:p>
        </p:txBody>
      </p:sp>
      <p:sp>
        <p:nvSpPr>
          <p:cNvPr id="23559" name="Line 10"/>
          <p:cNvSpPr>
            <a:spLocks noChangeShapeType="1"/>
          </p:cNvSpPr>
          <p:nvPr/>
        </p:nvSpPr>
        <p:spPr bwMode="auto">
          <a:xfrm>
            <a:off x="5410200" y="43434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23560" name="Text Box 11"/>
          <p:cNvSpPr txBox="1">
            <a:spLocks noChangeArrowheads="1"/>
          </p:cNvSpPr>
          <p:nvPr/>
        </p:nvSpPr>
        <p:spPr bwMode="auto">
          <a:xfrm>
            <a:off x="3886200" y="5029200"/>
            <a:ext cx="510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Probed with complimentary cDNA</a:t>
            </a:r>
          </a:p>
        </p:txBody>
      </p:sp>
      <p:sp>
        <p:nvSpPr>
          <p:cNvPr id="23561" name="Line 12"/>
          <p:cNvSpPr>
            <a:spLocks noChangeShapeType="1"/>
          </p:cNvSpPr>
          <p:nvPr/>
        </p:nvSpPr>
        <p:spPr bwMode="auto">
          <a:xfrm>
            <a:off x="5486400" y="54864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23562" name="Text Box 13"/>
          <p:cNvSpPr txBox="1">
            <a:spLocks noChangeArrowheads="1"/>
          </p:cNvSpPr>
          <p:nvPr/>
        </p:nvSpPr>
        <p:spPr bwMode="auto">
          <a:xfrm>
            <a:off x="4495800" y="61722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2E2B21"/>
                </a:solidFill>
              </a:rPr>
              <a:t>Autoradiography</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40</a:t>
            </a:fld>
            <a:endParaRPr lang="en-US">
              <a:solidFill>
                <a:srgbClr val="2E2B21">
                  <a:lumMod val="90000"/>
                  <a:lumOff val="10000"/>
                </a:srgbClr>
              </a:solidFill>
            </a:endParaRPr>
          </a:p>
        </p:txBody>
      </p:sp>
    </p:spTree>
    <p:extLst>
      <p:ext uri="{BB962C8B-B14F-4D97-AF65-F5344CB8AC3E}">
        <p14:creationId xmlns:p14="http://schemas.microsoft.com/office/powerpoint/2010/main" val="3612675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41</a:t>
            </a:fld>
            <a:endParaRPr lang="en-US">
              <a:solidFill>
                <a:srgbClr val="2E2B21">
                  <a:lumMod val="90000"/>
                  <a:lumOff val="10000"/>
                </a:srgb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320" y="1407475"/>
            <a:ext cx="7554361" cy="4721476"/>
          </a:xfrm>
          <a:prstGeom prst="rect">
            <a:avLst/>
          </a:prstGeom>
        </p:spPr>
      </p:pic>
      <p:sp>
        <p:nvSpPr>
          <p:cNvPr id="6" name="Rectangle 2"/>
          <p:cNvSpPr>
            <a:spLocks noGrp="1" noChangeArrowheads="1"/>
          </p:cNvSpPr>
          <p:nvPr>
            <p:ph type="title"/>
          </p:nvPr>
        </p:nvSpPr>
        <p:spPr>
          <a:xfrm>
            <a:off x="2529091" y="463463"/>
            <a:ext cx="7772400" cy="1143000"/>
          </a:xfrm>
        </p:spPr>
        <p:txBody>
          <a:bodyPr>
            <a:normAutofit/>
          </a:bodyPr>
          <a:lstStyle/>
          <a:p>
            <a:pPr eaLnBrk="1" hangingPunct="1"/>
            <a:r>
              <a:rPr lang="en-US" altLang="en-US" sz="2800" b="1" dirty="0">
                <a:solidFill>
                  <a:srgbClr val="FF0000"/>
                </a:solidFill>
                <a:latin typeface="Arial" panose="020B0604020202020204" pitchFamily="34" charset="0"/>
                <a:cs typeface="Arial" panose="020B0604020202020204" pitchFamily="34" charset="0"/>
              </a:rPr>
              <a:t>Northern Blotting</a:t>
            </a:r>
          </a:p>
        </p:txBody>
      </p:sp>
    </p:spTree>
    <p:extLst>
      <p:ext uri="{BB962C8B-B14F-4D97-AF65-F5344CB8AC3E}">
        <p14:creationId xmlns:p14="http://schemas.microsoft.com/office/powerpoint/2010/main" val="452111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604247" y="0"/>
            <a:ext cx="7772400" cy="1143000"/>
          </a:xfrm>
        </p:spPr>
        <p:txBody>
          <a:bodyPr>
            <a:normAutofit/>
          </a:bodyPr>
          <a:lstStyle/>
          <a:p>
            <a:pPr algn="ctr" eaLnBrk="1" hangingPunct="1"/>
            <a:r>
              <a:rPr lang="en-US" altLang="en-US" sz="2800" b="1" dirty="0">
                <a:solidFill>
                  <a:srgbClr val="FF0000"/>
                </a:solidFill>
                <a:latin typeface="Arial" panose="020B0604020202020204" pitchFamily="34" charset="0"/>
                <a:cs typeface="Arial" panose="020B0604020202020204" pitchFamily="34" charset="0"/>
              </a:rPr>
              <a:t>Northern</a:t>
            </a:r>
            <a:r>
              <a:rPr lang="en-US" altLang="en-US" sz="2800" b="1"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Blotting</a:t>
            </a:r>
          </a:p>
        </p:txBody>
      </p:sp>
      <p:pic>
        <p:nvPicPr>
          <p:cNvPr id="27650" name="Picture 4" descr="northern-blot-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09" y="1667434"/>
            <a:ext cx="5653806" cy="42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789158" y="1757870"/>
            <a:ext cx="3956647" cy="4078577"/>
          </a:xfrm>
          <a:prstGeom prst="rect">
            <a:avLst/>
          </a:prstGeom>
        </p:spPr>
      </p:pic>
      <p:sp>
        <p:nvSpPr>
          <p:cNvPr id="3" name="Slide Number Placeholder 2"/>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42</a:t>
            </a:fld>
            <a:endParaRPr lang="en-US">
              <a:solidFill>
                <a:srgbClr val="2E2B21">
                  <a:lumMod val="90000"/>
                  <a:lumOff val="10000"/>
                </a:srgbClr>
              </a:solidFill>
            </a:endParaRPr>
          </a:p>
        </p:txBody>
      </p:sp>
    </p:spTree>
    <p:extLst>
      <p:ext uri="{BB962C8B-B14F-4D97-AF65-F5344CB8AC3E}">
        <p14:creationId xmlns:p14="http://schemas.microsoft.com/office/powerpoint/2010/main" val="38325518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type="body" idx="1"/>
          </p:nvPr>
        </p:nvSpPr>
        <p:spPr>
          <a:xfrm>
            <a:off x="363070" y="1819835"/>
            <a:ext cx="11398623" cy="4191000"/>
          </a:xfrm>
        </p:spPr>
        <p:txBody>
          <a:bodyPr/>
          <a:lstStyle/>
          <a:p>
            <a:pPr eaLnBrk="1" hangingPunct="1">
              <a:lnSpc>
                <a:spcPct val="150000"/>
              </a:lnSpc>
            </a:pPr>
            <a:r>
              <a:rPr lang="en-US" altLang="en-US" sz="2400" dirty="0">
                <a:latin typeface="Arial" panose="020B0604020202020204" pitchFamily="34" charset="0"/>
                <a:cs typeface="Arial" panose="020B0604020202020204" pitchFamily="34" charset="0"/>
              </a:rPr>
              <a:t>RNA especially has secondary structure that impedes its migration.</a:t>
            </a:r>
          </a:p>
          <a:p>
            <a:pPr eaLnBrk="1" hangingPunct="1">
              <a:lnSpc>
                <a:spcPct val="150000"/>
              </a:lnSpc>
            </a:pPr>
            <a:endParaRPr lang="en-US" altLang="en-US" sz="2400" dirty="0">
              <a:latin typeface="Arial" panose="020B0604020202020204" pitchFamily="34" charset="0"/>
              <a:cs typeface="Arial" panose="020B0604020202020204" pitchFamily="34" charset="0"/>
            </a:endParaRPr>
          </a:p>
          <a:p>
            <a:pPr eaLnBrk="1" hangingPunct="1">
              <a:lnSpc>
                <a:spcPct val="150000"/>
              </a:lnSpc>
            </a:pPr>
            <a:r>
              <a:rPr lang="en-US" altLang="en-US" sz="2400" dirty="0">
                <a:latin typeface="Arial" panose="020B0604020202020204" pitchFamily="34" charset="0"/>
                <a:cs typeface="Arial" panose="020B0604020202020204" pitchFamily="34" charset="0"/>
              </a:rPr>
              <a:t>Agarose gels can be used to fractionate single-stranded RNA molecules by incorporating chemical </a:t>
            </a:r>
            <a:r>
              <a:rPr lang="en-US" altLang="en-US" sz="2400" b="1" dirty="0">
                <a:latin typeface="Arial" panose="020B0604020202020204" pitchFamily="34" charset="0"/>
                <a:cs typeface="Arial" panose="020B0604020202020204" pitchFamily="34" charset="0"/>
              </a:rPr>
              <a:t>denaturants</a:t>
            </a:r>
            <a:r>
              <a:rPr lang="en-US" altLang="en-US" sz="2400" dirty="0">
                <a:latin typeface="Arial" panose="020B0604020202020204" pitchFamily="34" charset="0"/>
                <a:cs typeface="Arial" panose="020B0604020202020204" pitchFamily="34" charset="0"/>
              </a:rPr>
              <a:t> in the gels. </a:t>
            </a:r>
          </a:p>
          <a:p>
            <a:pPr eaLnBrk="1" hangingPunct="1">
              <a:lnSpc>
                <a:spcPct val="150000"/>
              </a:lnSpc>
            </a:pPr>
            <a:endParaRPr lang="en-US" altLang="en-US" sz="2400" dirty="0">
              <a:latin typeface="Arial" panose="020B0604020202020204" pitchFamily="34" charset="0"/>
              <a:cs typeface="Arial" panose="020B0604020202020204" pitchFamily="34" charset="0"/>
            </a:endParaRPr>
          </a:p>
          <a:p>
            <a:pPr eaLnBrk="1" hangingPunct="1">
              <a:lnSpc>
                <a:spcPct val="150000"/>
              </a:lnSpc>
            </a:pPr>
            <a:r>
              <a:rPr lang="en-US" altLang="en-US" sz="2400" dirty="0">
                <a:latin typeface="Arial" panose="020B0604020202020204" pitchFamily="34" charset="0"/>
                <a:cs typeface="Arial" panose="020B0604020202020204" pitchFamily="34" charset="0"/>
              </a:rPr>
              <a:t>Required step prior to resolution of RNA on the gel of choice. </a:t>
            </a:r>
          </a:p>
          <a:p>
            <a:pPr eaLnBrk="1" hangingPunct="1">
              <a:lnSpc>
                <a:spcPct val="90000"/>
              </a:lnSpc>
            </a:pPr>
            <a:endParaRPr lang="en-US" altLang="en-US" sz="2400" dirty="0">
              <a:latin typeface="Helvetica" panose="020B0604020202020204" pitchFamily="34" charset="0"/>
            </a:endParaRPr>
          </a:p>
          <a:p>
            <a:pPr eaLnBrk="1" hangingPunct="1">
              <a:lnSpc>
                <a:spcPct val="90000"/>
              </a:lnSpc>
              <a:buFontTx/>
              <a:buNone/>
            </a:pPr>
            <a:endParaRPr lang="en-US" altLang="en-US" sz="2800" dirty="0">
              <a:latin typeface="Helvetica" panose="020B0604020202020204" pitchFamily="34" charset="0"/>
            </a:endParaRPr>
          </a:p>
        </p:txBody>
      </p:sp>
      <p:sp>
        <p:nvSpPr>
          <p:cNvPr id="25602" name="Rectangle 4"/>
          <p:cNvSpPr>
            <a:spLocks noGrp="1" noChangeArrowheads="1"/>
          </p:cNvSpPr>
          <p:nvPr>
            <p:ph type="title"/>
          </p:nvPr>
        </p:nvSpPr>
        <p:spPr>
          <a:xfrm>
            <a:off x="2209800" y="228600"/>
            <a:ext cx="7772400" cy="1143000"/>
          </a:xfrm>
          <a:noFill/>
        </p:spPr>
        <p:txBody>
          <a:bodyPr>
            <a:normAutofit/>
          </a:bodyPr>
          <a:lstStyle/>
          <a:p>
            <a:pPr algn="ctr" eaLnBrk="1" hangingPunct="1"/>
            <a:r>
              <a:rPr lang="en-US" altLang="en-US" sz="2800" b="1" dirty="0">
                <a:solidFill>
                  <a:srgbClr val="FF0000"/>
                </a:solidFill>
                <a:latin typeface="Arial" panose="020B0604020202020204" pitchFamily="34" charset="0"/>
                <a:cs typeface="Arial" panose="020B0604020202020204" pitchFamily="34" charset="0"/>
              </a:rPr>
              <a:t>Analysis of RNA</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43</a:t>
            </a:fld>
            <a:endParaRPr lang="en-US">
              <a:solidFill>
                <a:srgbClr val="2E2B21">
                  <a:lumMod val="90000"/>
                  <a:lumOff val="10000"/>
                </a:srgbClr>
              </a:solidFill>
            </a:endParaRPr>
          </a:p>
        </p:txBody>
      </p:sp>
    </p:spTree>
    <p:extLst>
      <p:ext uri="{BB962C8B-B14F-4D97-AF65-F5344CB8AC3E}">
        <p14:creationId xmlns:p14="http://schemas.microsoft.com/office/powerpoint/2010/main" val="23043975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2746086" y="1130536"/>
            <a:ext cx="7772400" cy="4114800"/>
          </a:xfrm>
        </p:spPr>
        <p:txBody>
          <a:bodyPr>
            <a:normAutofit lnSpcReduction="10000"/>
          </a:bodyPr>
          <a:lstStyle/>
          <a:p>
            <a:pPr eaLnBrk="1" hangingPunct="1">
              <a:lnSpc>
                <a:spcPct val="150000"/>
              </a:lnSpc>
              <a:buFontTx/>
              <a:buNone/>
            </a:pPr>
            <a:r>
              <a:rPr lang="en-US" altLang="en-US" sz="2400" b="1" dirty="0" smtClean="0">
                <a:solidFill>
                  <a:srgbClr val="FF0000"/>
                </a:solidFill>
                <a:latin typeface="Arial" panose="020B0604020202020204" pitchFamily="34" charset="0"/>
                <a:cs typeface="Arial" panose="020B0604020202020204" pitchFamily="34" charset="0"/>
              </a:rPr>
              <a:t>Uses for Northern Blots?</a:t>
            </a:r>
          </a:p>
          <a:p>
            <a:pPr eaLnBrk="1" hangingPunct="1">
              <a:lnSpc>
                <a:spcPct val="150000"/>
              </a:lnSpc>
            </a:pPr>
            <a:endParaRPr lang="en-US" altLang="en-US" sz="2400" dirty="0" smtClean="0">
              <a:latin typeface="Arial" panose="020B0604020202020204" pitchFamily="34" charset="0"/>
              <a:cs typeface="Arial" panose="020B0604020202020204" pitchFamily="34" charset="0"/>
            </a:endParaRPr>
          </a:p>
          <a:p>
            <a:pPr eaLnBrk="1" hangingPunct="1">
              <a:lnSpc>
                <a:spcPct val="150000"/>
              </a:lnSpc>
            </a:pPr>
            <a:r>
              <a:rPr lang="en-US" altLang="en-US" sz="2400" dirty="0" smtClean="0">
                <a:latin typeface="Arial" panose="020B0604020202020204" pitchFamily="34" charset="0"/>
                <a:cs typeface="Arial" panose="020B0604020202020204" pitchFamily="34" charset="0"/>
              </a:rPr>
              <a:t>1. Temporal expression of genes.</a:t>
            </a:r>
          </a:p>
          <a:p>
            <a:pPr eaLnBrk="1" hangingPunct="1">
              <a:lnSpc>
                <a:spcPct val="150000"/>
              </a:lnSpc>
            </a:pPr>
            <a:r>
              <a:rPr lang="en-US" altLang="en-US" sz="2400" dirty="0" smtClean="0">
                <a:latin typeface="Arial" panose="020B0604020202020204" pitchFamily="34" charset="0"/>
                <a:cs typeface="Arial" panose="020B0604020202020204" pitchFamily="34" charset="0"/>
              </a:rPr>
              <a:t>2. Spatial expression of genes</a:t>
            </a:r>
          </a:p>
          <a:p>
            <a:pPr eaLnBrk="1" hangingPunct="1">
              <a:lnSpc>
                <a:spcPct val="150000"/>
              </a:lnSpc>
            </a:pPr>
            <a:r>
              <a:rPr lang="en-US" altLang="en-US" sz="2400" dirty="0" smtClean="0">
                <a:latin typeface="Arial" panose="020B0604020202020204" pitchFamily="34" charset="0"/>
                <a:cs typeface="Arial" panose="020B0604020202020204" pitchFamily="34" charset="0"/>
              </a:rPr>
              <a:t>3. Tissue specific expression of genes</a:t>
            </a:r>
          </a:p>
          <a:p>
            <a:pPr eaLnBrk="1" hangingPunct="1">
              <a:lnSpc>
                <a:spcPct val="150000"/>
              </a:lnSpc>
            </a:pPr>
            <a:r>
              <a:rPr lang="en-US" altLang="en-US" sz="2400" dirty="0" smtClean="0">
                <a:latin typeface="Arial" panose="020B0604020202020204" pitchFamily="34" charset="0"/>
                <a:cs typeface="Arial" panose="020B0604020202020204" pitchFamily="34" charset="0"/>
              </a:rPr>
              <a:t>4. Splicing isoforms of genes</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44</a:t>
            </a:fld>
            <a:endParaRPr lang="en-US">
              <a:solidFill>
                <a:srgbClr val="2E2B21">
                  <a:lumMod val="90000"/>
                  <a:lumOff val="10000"/>
                </a:srgbClr>
              </a:solidFill>
            </a:endParaRPr>
          </a:p>
        </p:txBody>
      </p:sp>
    </p:spTree>
    <p:extLst>
      <p:ext uri="{BB962C8B-B14F-4D97-AF65-F5344CB8AC3E}">
        <p14:creationId xmlns:p14="http://schemas.microsoft.com/office/powerpoint/2010/main" val="26431012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5"/>
          <p:cNvSpPr txBox="1">
            <a:spLocks noChangeArrowheads="1"/>
          </p:cNvSpPr>
          <p:nvPr/>
        </p:nvSpPr>
        <p:spPr bwMode="auto">
          <a:xfrm>
            <a:off x="1295400" y="3067527"/>
            <a:ext cx="8686800"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a:defRPr sz="3600">
                <a:solidFill>
                  <a:schemeClr val="tx1"/>
                </a:solidFill>
                <a:latin typeface="Arial" panose="020B0604020202020204" pitchFamily="34" charset="0"/>
                <a:ea typeface="ＭＳ Ｐゴシック" panose="020B0600070205080204" pitchFamily="34" charset="-128"/>
              </a:defRPr>
            </a:lvl3pPr>
            <a:lvl4pPr>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lvl="2" algn="ctr"/>
            <a:r>
              <a:rPr lang="en-US" altLang="en-US" sz="3200" b="1" dirty="0">
                <a:solidFill>
                  <a:srgbClr val="FF0000"/>
                </a:solidFill>
              </a:rPr>
              <a:t>Analysis of </a:t>
            </a:r>
            <a:r>
              <a:rPr lang="en-US" altLang="en-US" sz="3200" b="1" dirty="0" smtClean="0">
                <a:solidFill>
                  <a:srgbClr val="FF0000"/>
                </a:solidFill>
              </a:rPr>
              <a:t>Protein </a:t>
            </a:r>
            <a:endParaRPr lang="en-US" altLang="en-US" sz="3200" b="1" dirty="0">
              <a:solidFill>
                <a:srgbClr val="FF0000"/>
              </a:solidFill>
            </a:endParaRPr>
          </a:p>
          <a:p>
            <a:pPr lvl="3" algn="just"/>
            <a:r>
              <a:rPr lang="en-US" altLang="en-US" sz="2800" b="1" dirty="0">
                <a:solidFill>
                  <a:srgbClr val="2E2B21"/>
                </a:solidFill>
              </a:rPr>
              <a:t>		</a:t>
            </a:r>
          </a:p>
          <a:p>
            <a:pPr lvl="3" algn="just"/>
            <a:endParaRPr lang="en-US" altLang="en-US" sz="2800" b="1" dirty="0">
              <a:solidFill>
                <a:srgbClr val="2E2B21"/>
              </a:solidFill>
            </a:endParaRPr>
          </a:p>
          <a:p>
            <a:pPr lvl="3" algn="just"/>
            <a:r>
              <a:rPr lang="en-US" altLang="en-US" sz="2800" b="1" dirty="0">
                <a:solidFill>
                  <a:srgbClr val="2E2B21"/>
                </a:solidFill>
              </a:rPr>
              <a:t>		</a:t>
            </a:r>
          </a:p>
          <a:p>
            <a:pPr lvl="3" algn="just"/>
            <a:endParaRPr lang="en-US" altLang="en-US" sz="2400" b="1" dirty="0">
              <a:solidFill>
                <a:srgbClr val="2E2B21"/>
              </a:solidFill>
            </a:endParaRPr>
          </a:p>
          <a:p>
            <a:pPr lvl="2" algn="just"/>
            <a:r>
              <a:rPr lang="en-US" altLang="en-US" sz="1600" b="1" dirty="0">
                <a:solidFill>
                  <a:srgbClr val="2E2B21"/>
                </a:solidFill>
              </a:rPr>
              <a:t>	</a:t>
            </a:r>
          </a:p>
          <a:p>
            <a:pPr lvl="2" algn="just"/>
            <a:r>
              <a:rPr lang="en-US" altLang="en-US" sz="1600" b="1" dirty="0">
                <a:solidFill>
                  <a:srgbClr val="2E2B21"/>
                </a:solidFill>
              </a:rPr>
              <a:t>	</a:t>
            </a:r>
            <a:endParaRPr lang="en-US" altLang="en-US" sz="1600" dirty="0">
              <a:solidFill>
                <a:srgbClr val="2E2B21"/>
              </a:solidFill>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45</a:t>
            </a:fld>
            <a:endParaRPr lang="en-US">
              <a:solidFill>
                <a:srgbClr val="2E2B21">
                  <a:lumMod val="90000"/>
                  <a:lumOff val="10000"/>
                </a:srgbClr>
              </a:solidFill>
            </a:endParaRPr>
          </a:p>
        </p:txBody>
      </p:sp>
    </p:spTree>
    <p:extLst>
      <p:ext uri="{BB962C8B-B14F-4D97-AF65-F5344CB8AC3E}">
        <p14:creationId xmlns:p14="http://schemas.microsoft.com/office/powerpoint/2010/main" val="21231240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988269" y="-34461"/>
            <a:ext cx="9720072" cy="1499616"/>
          </a:xfrm>
        </p:spPr>
        <p:txBody>
          <a:bodyPr>
            <a:normAutofit/>
          </a:bodyPr>
          <a:lstStyle/>
          <a:p>
            <a:pPr eaLnBrk="1" hangingPunct="1"/>
            <a:r>
              <a:rPr lang="en-US" altLang="en-US" sz="2400" b="1" dirty="0" smtClean="0">
                <a:latin typeface="Arial" panose="020B0604020202020204" pitchFamily="34" charset="0"/>
                <a:cs typeface="Arial" panose="020B0604020202020204" pitchFamily="34" charset="0"/>
              </a:rPr>
              <a:t>Detection of Proteins</a:t>
            </a:r>
          </a:p>
        </p:txBody>
      </p:sp>
      <p:sp>
        <p:nvSpPr>
          <p:cNvPr id="34818" name="TextBox 3"/>
          <p:cNvSpPr txBox="1">
            <a:spLocks noChangeArrowheads="1"/>
          </p:cNvSpPr>
          <p:nvPr/>
        </p:nvSpPr>
        <p:spPr bwMode="auto">
          <a:xfrm>
            <a:off x="662148" y="1281953"/>
            <a:ext cx="6821488"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Coomassie Stain: 0.5 </a:t>
            </a:r>
            <a:r>
              <a:rPr lang="en-US" altLang="en-US" sz="2400" dirty="0" err="1">
                <a:solidFill>
                  <a:srgbClr val="2E2B21"/>
                </a:solidFill>
              </a:rPr>
              <a:t>ug</a:t>
            </a:r>
            <a:r>
              <a:rPr lang="en-US" altLang="en-US" sz="2400" dirty="0">
                <a:solidFill>
                  <a:srgbClr val="2E2B21"/>
                </a:solidFill>
              </a:rPr>
              <a:t> protein.</a:t>
            </a:r>
          </a:p>
          <a:p>
            <a:endParaRPr lang="en-US" altLang="en-US" sz="2400" dirty="0">
              <a:solidFill>
                <a:srgbClr val="2E2B21"/>
              </a:solidFill>
            </a:endParaRPr>
          </a:p>
          <a:p>
            <a:r>
              <a:rPr lang="en-US" altLang="en-US" sz="2400" dirty="0">
                <a:solidFill>
                  <a:srgbClr val="2E2B21"/>
                </a:solidFill>
              </a:rPr>
              <a:t>Silver Stain: 0.25 ng protein.</a:t>
            </a:r>
          </a:p>
          <a:p>
            <a:endParaRPr lang="en-US" altLang="en-US" sz="2400" dirty="0">
              <a:solidFill>
                <a:srgbClr val="2E2B21"/>
              </a:solidFill>
            </a:endParaRPr>
          </a:p>
          <a:p>
            <a:r>
              <a:rPr lang="en-US" altLang="en-US" sz="2400" dirty="0">
                <a:solidFill>
                  <a:srgbClr val="2E2B21"/>
                </a:solidFill>
              </a:rPr>
              <a:t>Resolved through polyacrylamide gels with SDS.</a:t>
            </a:r>
          </a:p>
        </p:txBody>
      </p:sp>
      <p:pic>
        <p:nvPicPr>
          <p:cNvPr id="2" name="Picture 1"/>
          <p:cNvPicPr>
            <a:picLocks noChangeAspect="1"/>
          </p:cNvPicPr>
          <p:nvPr/>
        </p:nvPicPr>
        <p:blipFill>
          <a:blip r:embed="rId2"/>
          <a:stretch>
            <a:fillRect/>
          </a:stretch>
        </p:blipFill>
        <p:spPr>
          <a:xfrm>
            <a:off x="3412421" y="3879772"/>
            <a:ext cx="4476521" cy="2781005"/>
          </a:xfrm>
          <a:prstGeom prst="rect">
            <a:avLst/>
          </a:prstGeom>
        </p:spPr>
      </p:pic>
      <p:pic>
        <p:nvPicPr>
          <p:cNvPr id="3" name="Picture 2"/>
          <p:cNvPicPr>
            <a:picLocks noChangeAspect="1"/>
          </p:cNvPicPr>
          <p:nvPr/>
        </p:nvPicPr>
        <p:blipFill>
          <a:blip r:embed="rId3"/>
          <a:stretch>
            <a:fillRect/>
          </a:stretch>
        </p:blipFill>
        <p:spPr>
          <a:xfrm>
            <a:off x="1516401" y="4624042"/>
            <a:ext cx="1896020" cy="646232"/>
          </a:xfrm>
          <a:prstGeom prst="rect">
            <a:avLst/>
          </a:prstGeom>
        </p:spPr>
      </p:pic>
      <p:pic>
        <p:nvPicPr>
          <p:cNvPr id="4" name="Picture 3"/>
          <p:cNvPicPr>
            <a:picLocks noChangeAspect="1"/>
          </p:cNvPicPr>
          <p:nvPr/>
        </p:nvPicPr>
        <p:blipFill>
          <a:blip r:embed="rId4"/>
          <a:stretch>
            <a:fillRect/>
          </a:stretch>
        </p:blipFill>
        <p:spPr>
          <a:xfrm>
            <a:off x="8071950" y="4630139"/>
            <a:ext cx="1140051" cy="640135"/>
          </a:xfrm>
          <a:prstGeom prst="rect">
            <a:avLst/>
          </a:prstGeom>
        </p:spPr>
      </p:pic>
      <p:sp>
        <p:nvSpPr>
          <p:cNvPr id="5" name="Slide Number Placeholder 4"/>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46</a:t>
            </a:fld>
            <a:endParaRPr lang="en-US">
              <a:solidFill>
                <a:srgbClr val="2E2B21">
                  <a:lumMod val="90000"/>
                  <a:lumOff val="10000"/>
                </a:srgbClr>
              </a:solidFill>
            </a:endParaRPr>
          </a:p>
        </p:txBody>
      </p:sp>
    </p:spTree>
    <p:extLst>
      <p:ext uri="{BB962C8B-B14F-4D97-AF65-F5344CB8AC3E}">
        <p14:creationId xmlns:p14="http://schemas.microsoft.com/office/powerpoint/2010/main" val="3777381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295281" y="49362"/>
            <a:ext cx="7772400" cy="1143000"/>
          </a:xfrm>
        </p:spPr>
        <p:txBody>
          <a:bodyPr>
            <a:normAutofit/>
          </a:bodyPr>
          <a:lstStyle/>
          <a:p>
            <a:pPr eaLnBrk="1" hangingPunct="1"/>
            <a:r>
              <a:rPr lang="en-US" altLang="en-US" sz="3200" b="1" dirty="0">
                <a:solidFill>
                  <a:srgbClr val="FF0000"/>
                </a:solidFill>
                <a:latin typeface="Arial" panose="020B0604020202020204" pitchFamily="34" charset="0"/>
                <a:cs typeface="Arial" panose="020B0604020202020204" pitchFamily="34" charset="0"/>
              </a:rPr>
              <a:t>Western Blotting</a:t>
            </a:r>
          </a:p>
        </p:txBody>
      </p:sp>
      <p:sp>
        <p:nvSpPr>
          <p:cNvPr id="36866" name="Text Box 4"/>
          <p:cNvSpPr txBox="1">
            <a:spLocks noChangeArrowheads="1"/>
          </p:cNvSpPr>
          <p:nvPr/>
        </p:nvSpPr>
        <p:spPr bwMode="auto">
          <a:xfrm>
            <a:off x="4402901" y="1219201"/>
            <a:ext cx="116089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Protein</a:t>
            </a:r>
          </a:p>
        </p:txBody>
      </p:sp>
      <p:sp>
        <p:nvSpPr>
          <p:cNvPr id="36867" name="Line 5"/>
          <p:cNvSpPr>
            <a:spLocks noChangeShapeType="1"/>
          </p:cNvSpPr>
          <p:nvPr/>
        </p:nvSpPr>
        <p:spPr bwMode="auto">
          <a:xfrm>
            <a:off x="4799775" y="1789113"/>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36868" name="Text Box 6"/>
          <p:cNvSpPr txBox="1">
            <a:spLocks noChangeArrowheads="1"/>
          </p:cNvSpPr>
          <p:nvPr/>
        </p:nvSpPr>
        <p:spPr bwMode="auto">
          <a:xfrm>
            <a:off x="3809175" y="24749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Gel electrophoresis</a:t>
            </a:r>
          </a:p>
        </p:txBody>
      </p:sp>
      <p:sp>
        <p:nvSpPr>
          <p:cNvPr id="36869" name="Line 7"/>
          <p:cNvSpPr>
            <a:spLocks noChangeShapeType="1"/>
          </p:cNvSpPr>
          <p:nvPr/>
        </p:nvSpPr>
        <p:spPr bwMode="auto">
          <a:xfrm>
            <a:off x="4799775" y="3008313"/>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36870" name="Text Box 8"/>
          <p:cNvSpPr txBox="1">
            <a:spLocks noChangeArrowheads="1"/>
          </p:cNvSpPr>
          <p:nvPr/>
        </p:nvSpPr>
        <p:spPr bwMode="auto">
          <a:xfrm>
            <a:off x="3809175" y="3694113"/>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Transfer to membrane</a:t>
            </a:r>
          </a:p>
        </p:txBody>
      </p:sp>
      <p:sp>
        <p:nvSpPr>
          <p:cNvPr id="36871" name="Line 9"/>
          <p:cNvSpPr>
            <a:spLocks noChangeShapeType="1"/>
          </p:cNvSpPr>
          <p:nvPr/>
        </p:nvSpPr>
        <p:spPr bwMode="auto">
          <a:xfrm>
            <a:off x="4799775" y="4227513"/>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36872" name="Text Box 10"/>
          <p:cNvSpPr txBox="1">
            <a:spLocks noChangeArrowheads="1"/>
          </p:cNvSpPr>
          <p:nvPr/>
        </p:nvSpPr>
        <p:spPr bwMode="auto">
          <a:xfrm>
            <a:off x="3640900" y="4876800"/>
            <a:ext cx="510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a:solidFill>
                  <a:srgbClr val="2E2B21"/>
                </a:solidFill>
              </a:rPr>
              <a:t>Probed with antibody</a:t>
            </a:r>
          </a:p>
        </p:txBody>
      </p:sp>
      <p:sp>
        <p:nvSpPr>
          <p:cNvPr id="36873" name="Line 11"/>
          <p:cNvSpPr>
            <a:spLocks noChangeShapeType="1"/>
          </p:cNvSpPr>
          <p:nvPr/>
        </p:nvSpPr>
        <p:spPr bwMode="auto">
          <a:xfrm>
            <a:off x="4875975" y="5370513"/>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2E2B21"/>
              </a:solidFill>
            </a:endParaRPr>
          </a:p>
        </p:txBody>
      </p:sp>
      <p:sp>
        <p:nvSpPr>
          <p:cNvPr id="36874" name="Text Box 12"/>
          <p:cNvSpPr txBox="1">
            <a:spLocks noChangeArrowheads="1"/>
          </p:cNvSpPr>
          <p:nvPr/>
        </p:nvSpPr>
        <p:spPr bwMode="auto">
          <a:xfrm>
            <a:off x="3717101" y="6096000"/>
            <a:ext cx="40227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2E2B21"/>
                </a:solidFill>
              </a:rPr>
              <a:t>Chromogenic reaction</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47</a:t>
            </a:fld>
            <a:endParaRPr lang="en-US">
              <a:solidFill>
                <a:srgbClr val="2E2B21">
                  <a:lumMod val="90000"/>
                  <a:lumOff val="10000"/>
                </a:srgbClr>
              </a:solidFill>
            </a:endParaRPr>
          </a:p>
        </p:txBody>
      </p:sp>
    </p:spTree>
    <p:extLst>
      <p:ext uri="{BB962C8B-B14F-4D97-AF65-F5344CB8AC3E}">
        <p14:creationId xmlns:p14="http://schemas.microsoft.com/office/powerpoint/2010/main" val="8080915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85800" y="165847"/>
            <a:ext cx="7772400" cy="1143000"/>
          </a:xfrm>
        </p:spPr>
        <p:txBody>
          <a:bodyPr>
            <a:normAutofit/>
          </a:bodyPr>
          <a:lstStyle/>
          <a:p>
            <a:pPr eaLnBrk="1" hangingPunct="1"/>
            <a:r>
              <a:rPr lang="en-US" altLang="en-US" sz="2800" b="1" dirty="0">
                <a:latin typeface="Arial" panose="020B0604020202020204" pitchFamily="34" charset="0"/>
                <a:cs typeface="Arial" panose="020B0604020202020204" pitchFamily="34" charset="0"/>
              </a:rPr>
              <a:t>Western Botting</a:t>
            </a:r>
          </a:p>
        </p:txBody>
      </p:sp>
      <p:pic>
        <p:nvPicPr>
          <p:cNvPr id="39938" name="Picture 5" descr="westernb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613" y="1308847"/>
            <a:ext cx="4258167" cy="5158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476565" y="2558352"/>
            <a:ext cx="3012140" cy="3908675"/>
          </a:xfrm>
          <a:prstGeom prst="rect">
            <a:avLst/>
          </a:prstGeom>
        </p:spPr>
      </p:pic>
      <p:sp>
        <p:nvSpPr>
          <p:cNvPr id="5" name="Right Arrow 4"/>
          <p:cNvSpPr/>
          <p:nvPr/>
        </p:nvSpPr>
        <p:spPr>
          <a:xfrm>
            <a:off x="5235388" y="5253318"/>
            <a:ext cx="1900517" cy="53788"/>
          </a:xfrm>
          <a:prstGeom prst="rightArrow">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48</a:t>
            </a:fld>
            <a:endParaRPr lang="en-US">
              <a:solidFill>
                <a:srgbClr val="2E2B21">
                  <a:lumMod val="90000"/>
                  <a:lumOff val="10000"/>
                </a:srgbClr>
              </a:solidFill>
            </a:endParaRPr>
          </a:p>
        </p:txBody>
      </p:sp>
    </p:spTree>
    <p:extLst>
      <p:ext uri="{BB962C8B-B14F-4D97-AF65-F5344CB8AC3E}">
        <p14:creationId xmlns:p14="http://schemas.microsoft.com/office/powerpoint/2010/main" val="24666321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7911" y="3144800"/>
            <a:ext cx="5220582" cy="2713003"/>
          </a:xfrm>
        </p:spPr>
      </p:pic>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49</a:t>
            </a:fld>
            <a:endParaRPr lang="en-US">
              <a:solidFill>
                <a:srgbClr val="2E2B21">
                  <a:lumMod val="90000"/>
                  <a:lumOff val="10000"/>
                </a:srgbClr>
              </a:solidFill>
            </a:endParaRPr>
          </a:p>
        </p:txBody>
      </p:sp>
      <p:sp>
        <p:nvSpPr>
          <p:cNvPr id="10" name="Rectangle 2"/>
          <p:cNvSpPr>
            <a:spLocks noGrp="1" noChangeArrowheads="1"/>
          </p:cNvSpPr>
          <p:nvPr>
            <p:ph type="title"/>
          </p:nvPr>
        </p:nvSpPr>
        <p:spPr>
          <a:xfrm>
            <a:off x="510561" y="492217"/>
            <a:ext cx="7772400" cy="1143000"/>
          </a:xfrm>
        </p:spPr>
        <p:txBody>
          <a:bodyPr>
            <a:normAutofit fontScale="90000"/>
          </a:bodyPr>
          <a:lstStyle/>
          <a:p>
            <a:pPr eaLnBrk="1" hangingPunct="1"/>
            <a:r>
              <a:rPr lang="en-US" altLang="en-US" sz="3200" b="1" dirty="0">
                <a:latin typeface="Arial" panose="020B0604020202020204" pitchFamily="34" charset="0"/>
                <a:cs typeface="Arial" panose="020B0604020202020204" pitchFamily="34" charset="0"/>
              </a:rPr>
              <a:t>Western </a:t>
            </a:r>
            <a:r>
              <a:rPr lang="en-US" altLang="en-US" sz="3200" b="1" dirty="0" smtClean="0">
                <a:latin typeface="Arial" panose="020B0604020202020204" pitchFamily="34" charset="0"/>
                <a:cs typeface="Arial" panose="020B0604020202020204" pitchFamily="34" charset="0"/>
              </a:rPr>
              <a:t>Blotting</a:t>
            </a:r>
            <a:br>
              <a:rPr lang="en-US" altLang="en-US" sz="3200" b="1" dirty="0" smtClean="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
            </a:r>
            <a:br>
              <a:rPr lang="en-US" altLang="en-US" sz="3200" b="1" dirty="0">
                <a:latin typeface="Arial" panose="020B0604020202020204" pitchFamily="34" charset="0"/>
                <a:cs typeface="Arial" panose="020B0604020202020204" pitchFamily="34" charset="0"/>
              </a:rPr>
            </a:br>
            <a:r>
              <a:rPr lang="en-US" altLang="en-US" sz="3200" b="1" dirty="0" smtClean="0">
                <a:latin typeface="Arial" panose="020B0604020202020204" pitchFamily="34" charset="0"/>
                <a:cs typeface="Arial" panose="020B0604020202020204" pitchFamily="34" charset="0"/>
              </a:rPr>
              <a:t/>
            </a:r>
            <a:br>
              <a:rPr lang="en-US" altLang="en-US" sz="3200" b="1" dirty="0" smtClean="0">
                <a:latin typeface="Arial" panose="020B0604020202020204" pitchFamily="34" charset="0"/>
                <a:cs typeface="Arial" panose="020B0604020202020204" pitchFamily="34" charset="0"/>
              </a:rPr>
            </a:br>
            <a:endParaRPr lang="en-US" altLang="en-US" sz="3200" b="1" dirty="0">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355074" y="768403"/>
            <a:ext cx="11048253"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smtClean="0">
                <a:solidFill>
                  <a:srgbClr val="2E2B21"/>
                </a:solidFill>
              </a:rPr>
              <a:t> </a:t>
            </a:r>
            <a:r>
              <a:rPr lang="en-US" altLang="en-US" sz="2000" b="1" dirty="0" smtClean="0">
                <a:solidFill>
                  <a:srgbClr val="FF0000"/>
                </a:solidFill>
              </a:rPr>
              <a:t>1 step </a:t>
            </a:r>
            <a:r>
              <a:rPr lang="en-US" altLang="en-US" sz="2000" dirty="0" smtClean="0">
                <a:solidFill>
                  <a:srgbClr val="2E2B21"/>
                </a:solidFill>
              </a:rPr>
              <a:t>: </a:t>
            </a:r>
            <a:r>
              <a:rPr lang="en-US" sz="2000" dirty="0"/>
              <a:t>Gels are usually made by pouring them between two glass or plastic plates, using the </a:t>
            </a:r>
            <a:r>
              <a:rPr lang="en-US" sz="2000" dirty="0" smtClean="0"/>
              <a:t> gel solution. Western </a:t>
            </a:r>
            <a:r>
              <a:rPr lang="en-US" sz="2000" dirty="0"/>
              <a:t>blot uses two different types of </a:t>
            </a:r>
            <a:r>
              <a:rPr lang="en-US" sz="2000" dirty="0" err="1"/>
              <a:t>agarose</a:t>
            </a:r>
            <a:r>
              <a:rPr lang="en-US" sz="2000" dirty="0"/>
              <a:t> gel: stacking and separating gel. The higher, stacking gel is slightly acidic (pH 6.8) and has a lower acrylamide concentration making a porous gel, which separates protein poorly but allows them to form thin, sharply defined bands. The lower gel, called the separating, or resolving gel, is basic (pH 8.8), and has a higher polyacrylamide content, making the gel's pores narrower. </a:t>
            </a:r>
            <a:endParaRPr lang="en-US" altLang="en-US" sz="2000" dirty="0">
              <a:solidFill>
                <a:srgbClr val="2E2B2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324" y="2810607"/>
            <a:ext cx="3906462" cy="3610619"/>
          </a:xfrm>
          <a:prstGeom prst="rect">
            <a:avLst/>
          </a:prstGeom>
        </p:spPr>
      </p:pic>
    </p:spTree>
    <p:extLst>
      <p:ext uri="{BB962C8B-B14F-4D97-AF65-F5344CB8AC3E}">
        <p14:creationId xmlns:p14="http://schemas.microsoft.com/office/powerpoint/2010/main" val="3536069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1876112" y="1734671"/>
            <a:ext cx="8390965" cy="2971800"/>
          </a:xfrm>
        </p:spPr>
        <p:txBody>
          <a:bodyPr>
            <a:normAutofit fontScale="85000" lnSpcReduction="10000"/>
          </a:bodyPr>
          <a:lstStyle/>
          <a:p>
            <a:pPr eaLnBrk="1" hangingPunct="1">
              <a:lnSpc>
                <a:spcPct val="150000"/>
              </a:lnSpc>
            </a:pPr>
            <a:r>
              <a:rPr lang="en-US" altLang="en-US" sz="2400" b="1" dirty="0">
                <a:latin typeface="Arial" panose="020B0604020202020204" pitchFamily="34" charset="0"/>
                <a:cs typeface="Arial" panose="020B0604020202020204" pitchFamily="34" charset="0"/>
              </a:rPr>
              <a:t>Poly-acrylamide gels</a:t>
            </a:r>
            <a:r>
              <a:rPr lang="en-US" altLang="en-US" sz="2400" dirty="0">
                <a:latin typeface="Arial" panose="020B0604020202020204" pitchFamily="34" charset="0"/>
                <a:cs typeface="Arial" panose="020B0604020202020204" pitchFamily="34" charset="0"/>
              </a:rPr>
              <a:t> are most effective for separating small fragments of DNA (less than 1000 base pairs).  </a:t>
            </a:r>
          </a:p>
          <a:p>
            <a:pPr eaLnBrk="1" hangingPunct="1">
              <a:lnSpc>
                <a:spcPct val="150000"/>
              </a:lnSpc>
            </a:pPr>
            <a:endParaRPr lang="en-US" altLang="en-US" sz="2400" dirty="0">
              <a:latin typeface="Arial" panose="020B0604020202020204" pitchFamily="34" charset="0"/>
              <a:cs typeface="Arial" panose="020B0604020202020204" pitchFamily="34" charset="0"/>
            </a:endParaRPr>
          </a:p>
          <a:p>
            <a:pPr eaLnBrk="1" hangingPunct="1">
              <a:lnSpc>
                <a:spcPct val="150000"/>
              </a:lnSpc>
            </a:pPr>
            <a:r>
              <a:rPr lang="en-US" altLang="en-US" sz="2400" dirty="0">
                <a:latin typeface="Arial" panose="020B0604020202020204" pitchFamily="34" charset="0"/>
                <a:cs typeface="Arial" panose="020B0604020202020204" pitchFamily="34" charset="0"/>
              </a:rPr>
              <a:t>Their resolving power is extremely high, and fragments of DNA that differ in size by as little as 1 base pair can be separated from one another.</a:t>
            </a:r>
          </a:p>
          <a:p>
            <a:pPr eaLnBrk="1" hangingPunct="1">
              <a:lnSpc>
                <a:spcPct val="150000"/>
              </a:lnSpc>
            </a:pPr>
            <a:endParaRPr lang="en-US" altLang="en-US" sz="18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a:t>
            </a:fld>
            <a:endParaRPr lang="en-US">
              <a:solidFill>
                <a:srgbClr val="2E2B21">
                  <a:lumMod val="90000"/>
                  <a:lumOff val="10000"/>
                </a:srgbClr>
              </a:solidFill>
            </a:endParaRPr>
          </a:p>
        </p:txBody>
      </p:sp>
      <p:sp>
        <p:nvSpPr>
          <p:cNvPr id="3" name="Rectangle 2"/>
          <p:cNvSpPr/>
          <p:nvPr/>
        </p:nvSpPr>
        <p:spPr>
          <a:xfrm>
            <a:off x="4405913" y="927019"/>
            <a:ext cx="3331361" cy="461665"/>
          </a:xfrm>
          <a:prstGeom prst="rect">
            <a:avLst/>
          </a:prstGeom>
        </p:spPr>
        <p:txBody>
          <a:bodyPr wrap="none">
            <a:spAutoFit/>
          </a:bodyPr>
          <a:lstStyle/>
          <a:p>
            <a:pPr algn="ctr"/>
            <a:r>
              <a:rPr lang="en-US" altLang="en-US" sz="2400" b="1" dirty="0" smtClean="0">
                <a:solidFill>
                  <a:srgbClr val="FF0000"/>
                </a:solidFill>
                <a:latin typeface="Arial" panose="020B0604020202020204" pitchFamily="34" charset="0"/>
                <a:cs typeface="Arial" panose="020B0604020202020204" pitchFamily="34" charset="0"/>
              </a:rPr>
              <a:t>Poly-acrylamide gels </a:t>
            </a:r>
            <a:endParaRPr lang="en-US" sz="2400" dirty="0">
              <a:solidFill>
                <a:srgbClr val="FF0000"/>
              </a:solidFill>
            </a:endParaRPr>
          </a:p>
        </p:txBody>
      </p:sp>
    </p:spTree>
    <p:extLst>
      <p:ext uri="{BB962C8B-B14F-4D97-AF65-F5344CB8AC3E}">
        <p14:creationId xmlns:p14="http://schemas.microsoft.com/office/powerpoint/2010/main" val="2035306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50</a:t>
            </a:fld>
            <a:endParaRPr lang="en-US">
              <a:solidFill>
                <a:srgbClr val="2E2B21">
                  <a:lumMod val="90000"/>
                  <a:lumOff val="10000"/>
                </a:srgbClr>
              </a:solidFill>
            </a:endParaRPr>
          </a:p>
        </p:txBody>
      </p:sp>
      <p:sp>
        <p:nvSpPr>
          <p:cNvPr id="10" name="Rectangle 2"/>
          <p:cNvSpPr>
            <a:spLocks noGrp="1" noChangeArrowheads="1"/>
          </p:cNvSpPr>
          <p:nvPr>
            <p:ph type="title"/>
          </p:nvPr>
        </p:nvSpPr>
        <p:spPr>
          <a:xfrm>
            <a:off x="510561" y="492217"/>
            <a:ext cx="7772400" cy="1143000"/>
          </a:xfrm>
        </p:spPr>
        <p:txBody>
          <a:bodyPr>
            <a:normAutofit fontScale="90000"/>
          </a:bodyPr>
          <a:lstStyle/>
          <a:p>
            <a:pPr eaLnBrk="1" hangingPunct="1"/>
            <a:r>
              <a:rPr lang="en-US" altLang="en-US" sz="3200" b="1" dirty="0">
                <a:latin typeface="Arial" panose="020B0604020202020204" pitchFamily="34" charset="0"/>
                <a:cs typeface="Arial" panose="020B0604020202020204" pitchFamily="34" charset="0"/>
              </a:rPr>
              <a:t>Western </a:t>
            </a:r>
            <a:r>
              <a:rPr lang="en-US" altLang="en-US" sz="3200" b="1" dirty="0" smtClean="0">
                <a:latin typeface="Arial" panose="020B0604020202020204" pitchFamily="34" charset="0"/>
                <a:cs typeface="Arial" panose="020B0604020202020204" pitchFamily="34" charset="0"/>
              </a:rPr>
              <a:t>Blotting</a:t>
            </a:r>
            <a:br>
              <a:rPr lang="en-US" altLang="en-US" sz="3200" b="1" dirty="0" smtClean="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
            </a:r>
            <a:br>
              <a:rPr lang="en-US" altLang="en-US" sz="3200" b="1" dirty="0">
                <a:latin typeface="Arial" panose="020B0604020202020204" pitchFamily="34" charset="0"/>
                <a:cs typeface="Arial" panose="020B0604020202020204" pitchFamily="34" charset="0"/>
              </a:rPr>
            </a:br>
            <a:r>
              <a:rPr lang="en-US" altLang="en-US" sz="3200" b="1" dirty="0" smtClean="0">
                <a:latin typeface="Arial" panose="020B0604020202020204" pitchFamily="34" charset="0"/>
                <a:cs typeface="Arial" panose="020B0604020202020204" pitchFamily="34" charset="0"/>
              </a:rPr>
              <a:t/>
            </a:r>
            <a:br>
              <a:rPr lang="en-US" altLang="en-US" sz="3200" b="1" dirty="0" smtClean="0">
                <a:latin typeface="Arial" panose="020B0604020202020204" pitchFamily="34" charset="0"/>
                <a:cs typeface="Arial" panose="020B0604020202020204" pitchFamily="34" charset="0"/>
              </a:rPr>
            </a:br>
            <a:endParaRPr lang="en-US" altLang="en-US" sz="3200" b="1" dirty="0">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6159364" y="1287276"/>
            <a:ext cx="533956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smtClean="0">
                <a:solidFill>
                  <a:srgbClr val="2E2B21"/>
                </a:solidFill>
              </a:rPr>
              <a:t> </a:t>
            </a:r>
            <a:r>
              <a:rPr lang="en-US" altLang="en-US" sz="2400" b="1" dirty="0" smtClean="0">
                <a:solidFill>
                  <a:srgbClr val="FF0000"/>
                </a:solidFill>
              </a:rPr>
              <a:t>2 step </a:t>
            </a:r>
            <a:r>
              <a:rPr lang="en-US" altLang="en-US" sz="2400" dirty="0" smtClean="0">
                <a:solidFill>
                  <a:srgbClr val="2E2B21"/>
                </a:solidFill>
              </a:rPr>
              <a:t>: </a:t>
            </a:r>
            <a:r>
              <a:rPr lang="en-US" sz="2400" dirty="0"/>
              <a:t>The samples </a:t>
            </a:r>
            <a:r>
              <a:rPr lang="en-US" sz="2400" dirty="0" smtClean="0"/>
              <a:t> </a:t>
            </a:r>
            <a:r>
              <a:rPr lang="en-US" sz="2400" dirty="0"/>
              <a:t>are loaded into the wells, and the empty wells are loaded with sample buffer. The gel is then connected to the power supply and allowed to run. The proteins when loaded on the gel have a negative charge, as they have been denatured by heating, and will travel toward the positive electrode when a voltage is applied</a:t>
            </a:r>
            <a:endParaRPr lang="en-US" altLang="en-US" sz="2400" dirty="0">
              <a:solidFill>
                <a:srgbClr val="2E2B2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47" y="1322308"/>
            <a:ext cx="5312664" cy="4910328"/>
          </a:xfrm>
          <a:prstGeom prst="rect">
            <a:avLst/>
          </a:prstGeom>
        </p:spPr>
      </p:pic>
    </p:spTree>
    <p:extLst>
      <p:ext uri="{BB962C8B-B14F-4D97-AF65-F5344CB8AC3E}">
        <p14:creationId xmlns:p14="http://schemas.microsoft.com/office/powerpoint/2010/main" val="8599763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51</a:t>
            </a:fld>
            <a:endParaRPr lang="en-US">
              <a:solidFill>
                <a:srgbClr val="2E2B21">
                  <a:lumMod val="90000"/>
                  <a:lumOff val="10000"/>
                </a:srgbClr>
              </a:solidFill>
            </a:endParaRPr>
          </a:p>
        </p:txBody>
      </p:sp>
      <p:sp>
        <p:nvSpPr>
          <p:cNvPr id="10" name="Rectangle 2"/>
          <p:cNvSpPr>
            <a:spLocks noGrp="1" noChangeArrowheads="1"/>
          </p:cNvSpPr>
          <p:nvPr>
            <p:ph type="title"/>
          </p:nvPr>
        </p:nvSpPr>
        <p:spPr>
          <a:xfrm>
            <a:off x="510561" y="492217"/>
            <a:ext cx="7772400" cy="1143000"/>
          </a:xfrm>
        </p:spPr>
        <p:txBody>
          <a:bodyPr>
            <a:normAutofit fontScale="90000"/>
          </a:bodyPr>
          <a:lstStyle/>
          <a:p>
            <a:pPr eaLnBrk="1" hangingPunct="1"/>
            <a:r>
              <a:rPr lang="en-US" altLang="en-US" sz="3200" b="1" dirty="0">
                <a:latin typeface="Arial" panose="020B0604020202020204" pitchFamily="34" charset="0"/>
                <a:cs typeface="Arial" panose="020B0604020202020204" pitchFamily="34" charset="0"/>
              </a:rPr>
              <a:t>Western </a:t>
            </a:r>
            <a:r>
              <a:rPr lang="en-US" altLang="en-US" sz="3200" b="1" dirty="0" smtClean="0">
                <a:latin typeface="Arial" panose="020B0604020202020204" pitchFamily="34" charset="0"/>
                <a:cs typeface="Arial" panose="020B0604020202020204" pitchFamily="34" charset="0"/>
              </a:rPr>
              <a:t>Blotting</a:t>
            </a:r>
            <a:br>
              <a:rPr lang="en-US" altLang="en-US" sz="3200" b="1" dirty="0" smtClean="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
            </a:r>
            <a:br>
              <a:rPr lang="en-US" altLang="en-US" sz="3200" b="1" dirty="0">
                <a:latin typeface="Arial" panose="020B0604020202020204" pitchFamily="34" charset="0"/>
                <a:cs typeface="Arial" panose="020B0604020202020204" pitchFamily="34" charset="0"/>
              </a:rPr>
            </a:br>
            <a:r>
              <a:rPr lang="en-US" altLang="en-US" sz="3200" b="1" dirty="0" smtClean="0">
                <a:latin typeface="Arial" panose="020B0604020202020204" pitchFamily="34" charset="0"/>
                <a:cs typeface="Arial" panose="020B0604020202020204" pitchFamily="34" charset="0"/>
              </a:rPr>
              <a:t/>
            </a:r>
            <a:br>
              <a:rPr lang="en-US" altLang="en-US" sz="3200" b="1" dirty="0" smtClean="0">
                <a:latin typeface="Arial" panose="020B0604020202020204" pitchFamily="34" charset="0"/>
                <a:cs typeface="Arial" panose="020B0604020202020204" pitchFamily="34" charset="0"/>
              </a:rPr>
            </a:br>
            <a:endParaRPr lang="en-US" altLang="en-US" sz="3200" b="1" dirty="0">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1584377" y="768403"/>
            <a:ext cx="925295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smtClean="0">
                <a:solidFill>
                  <a:srgbClr val="2E2B21"/>
                </a:solidFill>
              </a:rPr>
              <a:t> </a:t>
            </a:r>
            <a:r>
              <a:rPr lang="en-US" altLang="en-US" sz="2400" b="1" dirty="0" smtClean="0">
                <a:solidFill>
                  <a:srgbClr val="FF0000"/>
                </a:solidFill>
              </a:rPr>
              <a:t>3 step </a:t>
            </a:r>
            <a:r>
              <a:rPr lang="en-US" altLang="en-US" sz="2400" dirty="0" smtClean="0">
                <a:solidFill>
                  <a:srgbClr val="2E2B21"/>
                </a:solidFill>
              </a:rPr>
              <a:t>:  samples run  through the  stacking gel  (a) and separate by their size through the separating gel (b).  </a:t>
            </a:r>
            <a:r>
              <a:rPr lang="en-US" altLang="en-US" sz="2400" dirty="0">
                <a:solidFill>
                  <a:srgbClr val="2E2B21"/>
                </a:solidFill>
              </a:rPr>
              <a:t>S</a:t>
            </a:r>
            <a:r>
              <a:rPr lang="en-US" altLang="en-US" sz="2400" dirty="0" smtClean="0">
                <a:solidFill>
                  <a:srgbClr val="2E2B21"/>
                </a:solidFill>
              </a:rPr>
              <a:t>maller proteins travel more easily, and hence rapidly, than larger proteins </a:t>
            </a:r>
            <a:endParaRPr lang="en-US" altLang="en-US" sz="2400" dirty="0">
              <a:solidFill>
                <a:srgbClr val="2E2B2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701" y="2547617"/>
            <a:ext cx="7600092" cy="2675735"/>
          </a:xfrm>
          <a:prstGeom prst="rect">
            <a:avLst/>
          </a:prstGeom>
        </p:spPr>
      </p:pic>
    </p:spTree>
    <p:extLst>
      <p:ext uri="{BB962C8B-B14F-4D97-AF65-F5344CB8AC3E}">
        <p14:creationId xmlns:p14="http://schemas.microsoft.com/office/powerpoint/2010/main" val="2206058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52</a:t>
            </a:fld>
            <a:endParaRPr lang="en-US">
              <a:solidFill>
                <a:srgbClr val="2E2B21">
                  <a:lumMod val="90000"/>
                  <a:lumOff val="10000"/>
                </a:srgbClr>
              </a:solidFill>
            </a:endParaRPr>
          </a:p>
        </p:txBody>
      </p:sp>
      <p:sp>
        <p:nvSpPr>
          <p:cNvPr id="10" name="Rectangle 2"/>
          <p:cNvSpPr>
            <a:spLocks noGrp="1" noChangeArrowheads="1"/>
          </p:cNvSpPr>
          <p:nvPr>
            <p:ph type="title"/>
          </p:nvPr>
        </p:nvSpPr>
        <p:spPr>
          <a:xfrm>
            <a:off x="510561" y="492217"/>
            <a:ext cx="7772400" cy="1143000"/>
          </a:xfrm>
        </p:spPr>
        <p:txBody>
          <a:bodyPr>
            <a:normAutofit fontScale="90000"/>
          </a:bodyPr>
          <a:lstStyle/>
          <a:p>
            <a:pPr eaLnBrk="1" hangingPunct="1"/>
            <a:r>
              <a:rPr lang="en-US" altLang="en-US" sz="3200" b="1" dirty="0">
                <a:latin typeface="Arial" panose="020B0604020202020204" pitchFamily="34" charset="0"/>
                <a:cs typeface="Arial" panose="020B0604020202020204" pitchFamily="34" charset="0"/>
              </a:rPr>
              <a:t>Western </a:t>
            </a:r>
            <a:r>
              <a:rPr lang="en-US" altLang="en-US" sz="3200" b="1" dirty="0" smtClean="0">
                <a:latin typeface="Arial" panose="020B0604020202020204" pitchFamily="34" charset="0"/>
                <a:cs typeface="Arial" panose="020B0604020202020204" pitchFamily="34" charset="0"/>
              </a:rPr>
              <a:t>Blotting</a:t>
            </a:r>
            <a:br>
              <a:rPr lang="en-US" altLang="en-US" sz="3200" b="1" dirty="0" smtClean="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
            </a:r>
            <a:br>
              <a:rPr lang="en-US" altLang="en-US" sz="3200" b="1" dirty="0">
                <a:latin typeface="Arial" panose="020B0604020202020204" pitchFamily="34" charset="0"/>
                <a:cs typeface="Arial" panose="020B0604020202020204" pitchFamily="34" charset="0"/>
              </a:rPr>
            </a:br>
            <a:r>
              <a:rPr lang="en-US" altLang="en-US" sz="3200" b="1" dirty="0" smtClean="0">
                <a:latin typeface="Arial" panose="020B0604020202020204" pitchFamily="34" charset="0"/>
                <a:cs typeface="Arial" panose="020B0604020202020204" pitchFamily="34" charset="0"/>
              </a:rPr>
              <a:t/>
            </a:r>
            <a:br>
              <a:rPr lang="en-US" altLang="en-US" sz="3200" b="1" dirty="0" smtClean="0">
                <a:latin typeface="Arial" panose="020B0604020202020204" pitchFamily="34" charset="0"/>
                <a:cs typeface="Arial" panose="020B0604020202020204" pitchFamily="34" charset="0"/>
              </a:rPr>
            </a:br>
            <a:endParaRPr lang="en-US" altLang="en-US" sz="3200" b="1" dirty="0">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1584377" y="768403"/>
            <a:ext cx="9252956"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smtClean="0">
                <a:solidFill>
                  <a:srgbClr val="2E2B21"/>
                </a:solidFill>
              </a:rPr>
              <a:t> </a:t>
            </a:r>
            <a:r>
              <a:rPr lang="en-US" altLang="en-US" sz="2400" b="1" dirty="0" smtClean="0">
                <a:solidFill>
                  <a:srgbClr val="FF0000"/>
                </a:solidFill>
              </a:rPr>
              <a:t>4 step </a:t>
            </a:r>
            <a:r>
              <a:rPr lang="en-US" altLang="en-US" sz="2400" dirty="0" smtClean="0">
                <a:solidFill>
                  <a:srgbClr val="2E2B21"/>
                </a:solidFill>
              </a:rPr>
              <a:t>:after separating the protein mixture, it is transferred to a membrane. The transfer is done using an electric field orientated perpendicular to the surface of the gel, causing protein to move out of the gel and onto the membrane. The membrane is placed between the gel surface and the positive electrode in a sandwich.</a:t>
            </a:r>
            <a:endParaRPr lang="en-US" altLang="en-US" sz="2400" dirty="0">
              <a:solidFill>
                <a:srgbClr val="2E2B2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618" y="2944324"/>
            <a:ext cx="5636888" cy="3289451"/>
          </a:xfrm>
          <a:prstGeom prst="rect">
            <a:avLst/>
          </a:prstGeom>
        </p:spPr>
      </p:pic>
      <p:sp>
        <p:nvSpPr>
          <p:cNvPr id="7" name="Text Box 8"/>
          <p:cNvSpPr txBox="1">
            <a:spLocks noChangeArrowheads="1"/>
          </p:cNvSpPr>
          <p:nvPr/>
        </p:nvSpPr>
        <p:spPr bwMode="auto">
          <a:xfrm>
            <a:off x="158111" y="336262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smtClean="0">
                <a:solidFill>
                  <a:srgbClr val="2E2B21"/>
                </a:solidFill>
              </a:rPr>
              <a:t>Sandwich </a:t>
            </a:r>
            <a:endParaRPr lang="en-US" altLang="en-US" sz="2400" dirty="0">
              <a:solidFill>
                <a:srgbClr val="2E2B21"/>
              </a:solidFill>
            </a:endParaRPr>
          </a:p>
        </p:txBody>
      </p:sp>
      <p:cxnSp>
        <p:nvCxnSpPr>
          <p:cNvPr id="6" name="Straight Arrow Connector 5"/>
          <p:cNvCxnSpPr/>
          <p:nvPr/>
        </p:nvCxnSpPr>
        <p:spPr>
          <a:xfrm flipV="1">
            <a:off x="1134619" y="3923986"/>
            <a:ext cx="814192" cy="200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a:stretch>
            <a:fillRect/>
          </a:stretch>
        </p:blipFill>
        <p:spPr>
          <a:xfrm>
            <a:off x="8084753" y="2774333"/>
            <a:ext cx="3192249" cy="3328353"/>
          </a:xfrm>
          <a:prstGeom prst="rect">
            <a:avLst/>
          </a:prstGeom>
        </p:spPr>
      </p:pic>
      <p:sp>
        <p:nvSpPr>
          <p:cNvPr id="9" name="Text Box 8"/>
          <p:cNvSpPr txBox="1">
            <a:spLocks noChangeArrowheads="1"/>
          </p:cNvSpPr>
          <p:nvPr/>
        </p:nvSpPr>
        <p:spPr bwMode="auto">
          <a:xfrm>
            <a:off x="8012878" y="6095736"/>
            <a:ext cx="41791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smtClean="0">
                <a:solidFill>
                  <a:srgbClr val="2E2B21"/>
                </a:solidFill>
              </a:rPr>
              <a:t>Membrane after the transfer </a:t>
            </a:r>
            <a:endParaRPr lang="en-US" altLang="en-US" sz="2400" dirty="0">
              <a:solidFill>
                <a:srgbClr val="2E2B21"/>
              </a:solidFill>
            </a:endParaRPr>
          </a:p>
        </p:txBody>
      </p:sp>
    </p:spTree>
    <p:extLst>
      <p:ext uri="{BB962C8B-B14F-4D97-AF65-F5344CB8AC3E}">
        <p14:creationId xmlns:p14="http://schemas.microsoft.com/office/powerpoint/2010/main" val="11963809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53</a:t>
            </a:fld>
            <a:endParaRPr lang="en-US">
              <a:solidFill>
                <a:srgbClr val="2E2B21">
                  <a:lumMod val="90000"/>
                  <a:lumOff val="10000"/>
                </a:srgbClr>
              </a:solidFill>
            </a:endParaRPr>
          </a:p>
        </p:txBody>
      </p:sp>
      <p:sp>
        <p:nvSpPr>
          <p:cNvPr id="10" name="Rectangle 2"/>
          <p:cNvSpPr>
            <a:spLocks noGrp="1" noChangeArrowheads="1"/>
          </p:cNvSpPr>
          <p:nvPr>
            <p:ph type="title"/>
          </p:nvPr>
        </p:nvSpPr>
        <p:spPr>
          <a:xfrm>
            <a:off x="510561" y="492217"/>
            <a:ext cx="7772400" cy="1143000"/>
          </a:xfrm>
        </p:spPr>
        <p:txBody>
          <a:bodyPr>
            <a:normAutofit fontScale="90000"/>
          </a:bodyPr>
          <a:lstStyle/>
          <a:p>
            <a:pPr eaLnBrk="1" hangingPunct="1"/>
            <a:r>
              <a:rPr lang="en-US" altLang="en-US" sz="3200" b="1" dirty="0">
                <a:latin typeface="Arial" panose="020B0604020202020204" pitchFamily="34" charset="0"/>
                <a:cs typeface="Arial" panose="020B0604020202020204" pitchFamily="34" charset="0"/>
              </a:rPr>
              <a:t>Western </a:t>
            </a:r>
            <a:r>
              <a:rPr lang="en-US" altLang="en-US" sz="3200" b="1" dirty="0" smtClean="0">
                <a:latin typeface="Arial" panose="020B0604020202020204" pitchFamily="34" charset="0"/>
                <a:cs typeface="Arial" panose="020B0604020202020204" pitchFamily="34" charset="0"/>
              </a:rPr>
              <a:t>Blotting</a:t>
            </a:r>
            <a:br>
              <a:rPr lang="en-US" altLang="en-US" sz="3200" b="1" dirty="0" smtClean="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
            </a:r>
            <a:br>
              <a:rPr lang="en-US" altLang="en-US" sz="3200" b="1" dirty="0">
                <a:latin typeface="Arial" panose="020B0604020202020204" pitchFamily="34" charset="0"/>
                <a:cs typeface="Arial" panose="020B0604020202020204" pitchFamily="34" charset="0"/>
              </a:rPr>
            </a:br>
            <a:r>
              <a:rPr lang="en-US" altLang="en-US" sz="3200" b="1" dirty="0" smtClean="0">
                <a:latin typeface="Arial" panose="020B0604020202020204" pitchFamily="34" charset="0"/>
                <a:cs typeface="Arial" panose="020B0604020202020204" pitchFamily="34" charset="0"/>
              </a:rPr>
              <a:t/>
            </a:r>
            <a:br>
              <a:rPr lang="en-US" altLang="en-US" sz="3200" b="1" dirty="0" smtClean="0">
                <a:latin typeface="Arial" panose="020B0604020202020204" pitchFamily="34" charset="0"/>
                <a:cs typeface="Arial" panose="020B0604020202020204" pitchFamily="34" charset="0"/>
              </a:rPr>
            </a:br>
            <a:endParaRPr lang="en-US" altLang="en-US" sz="3200" b="1" dirty="0">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1584377" y="768403"/>
            <a:ext cx="9252956"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dirty="0" smtClean="0">
                <a:solidFill>
                  <a:srgbClr val="2E2B21"/>
                </a:solidFill>
              </a:rPr>
              <a:t> </a:t>
            </a:r>
            <a:r>
              <a:rPr lang="en-US" altLang="en-US" sz="2400" b="1" dirty="0" smtClean="0">
                <a:solidFill>
                  <a:srgbClr val="FF0000"/>
                </a:solidFill>
              </a:rPr>
              <a:t>5 step </a:t>
            </a:r>
            <a:r>
              <a:rPr lang="en-US" altLang="en-US" sz="2400" dirty="0" smtClean="0">
                <a:solidFill>
                  <a:srgbClr val="2E2B21"/>
                </a:solidFill>
              </a:rPr>
              <a:t>:after the  transfer, the membrane is incubated with a specific antibody, which can be diluted in a buffer containing milk or BSA</a:t>
            </a:r>
            <a:endParaRPr lang="en-US" altLang="en-US" sz="2400" dirty="0">
              <a:solidFill>
                <a:srgbClr val="2E2B21"/>
              </a:solidFill>
            </a:endParaRPr>
          </a:p>
        </p:txBody>
      </p:sp>
      <p:pic>
        <p:nvPicPr>
          <p:cNvPr id="5" name="Picture 4"/>
          <p:cNvPicPr>
            <a:picLocks noChangeAspect="1"/>
          </p:cNvPicPr>
          <p:nvPr/>
        </p:nvPicPr>
        <p:blipFill>
          <a:blip r:embed="rId2"/>
          <a:stretch>
            <a:fillRect/>
          </a:stretch>
        </p:blipFill>
        <p:spPr>
          <a:xfrm>
            <a:off x="2744993" y="1950692"/>
            <a:ext cx="5346940" cy="3870924"/>
          </a:xfrm>
          <a:prstGeom prst="rect">
            <a:avLst/>
          </a:prstGeom>
        </p:spPr>
      </p:pic>
    </p:spTree>
    <p:extLst>
      <p:ext uri="{BB962C8B-B14F-4D97-AF65-F5344CB8AC3E}">
        <p14:creationId xmlns:p14="http://schemas.microsoft.com/office/powerpoint/2010/main" val="18450285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360739" y="352134"/>
            <a:ext cx="9720072" cy="1499616"/>
          </a:xfrm>
        </p:spPr>
        <p:txBody>
          <a:bodyPr>
            <a:normAutofit/>
          </a:bodyPr>
          <a:lstStyle/>
          <a:p>
            <a:pPr algn="ctr" eaLnBrk="1" hangingPunct="1"/>
            <a:r>
              <a:rPr lang="en-US" altLang="en-US" sz="3200" b="1" dirty="0" smtClean="0">
                <a:solidFill>
                  <a:srgbClr val="FF0000"/>
                </a:solidFill>
                <a:latin typeface="Arial" panose="020B0604020202020204" pitchFamily="34" charset="0"/>
                <a:cs typeface="Arial" panose="020B0604020202020204" pitchFamily="34" charset="0"/>
              </a:rPr>
              <a:t>Antibodies</a:t>
            </a:r>
          </a:p>
        </p:txBody>
      </p:sp>
      <p:sp>
        <p:nvSpPr>
          <p:cNvPr id="38914" name="Content Placeholder 2"/>
          <p:cNvSpPr>
            <a:spLocks noGrp="1"/>
          </p:cNvSpPr>
          <p:nvPr>
            <p:ph idx="1"/>
          </p:nvPr>
        </p:nvSpPr>
        <p:spPr>
          <a:xfrm>
            <a:off x="1345630" y="1851750"/>
            <a:ext cx="9720073" cy="4023360"/>
          </a:xfrm>
        </p:spPr>
        <p:txBody>
          <a:bodyPr>
            <a:normAutofit fontScale="92500" lnSpcReduction="10000"/>
          </a:bodyPr>
          <a:lstStyle/>
          <a:p>
            <a:pPr eaLnBrk="1" hangingPunct="1"/>
            <a:r>
              <a:rPr lang="en-US" altLang="en-US" sz="2400" dirty="0">
                <a:latin typeface="Arial" panose="020B0604020202020204" pitchFamily="34" charset="0"/>
                <a:cs typeface="Arial" panose="020B0604020202020204" pitchFamily="34" charset="0"/>
              </a:rPr>
              <a:t>Highly specific.</a:t>
            </a:r>
          </a:p>
          <a:p>
            <a:pPr eaLnBrk="1" hangingPunct="1"/>
            <a:endParaRPr lang="en-US" altLang="en-US" sz="2400"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Monoclonal versus polyclonal.</a:t>
            </a:r>
          </a:p>
          <a:p>
            <a:pPr eaLnBrk="1" hangingPunct="1"/>
            <a:endParaRPr lang="en-US" altLang="en-US" sz="2400"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Recognizes 8-10 amino acids.</a:t>
            </a:r>
          </a:p>
          <a:p>
            <a:pPr eaLnBrk="1" hangingPunct="1"/>
            <a:endParaRPr lang="en-US" altLang="en-US" sz="2400"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But not only sequence but conformation.</a:t>
            </a:r>
          </a:p>
          <a:p>
            <a:pPr eaLnBrk="1" hangingPunct="1"/>
            <a:endParaRPr lang="en-US" altLang="en-US" sz="2400"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Excellent for probes when coupled to chromogenic reactions</a:t>
            </a:r>
            <a:r>
              <a:rPr lang="en-US" altLang="en-US" sz="2400" dirty="0"/>
              <a:t>.</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54</a:t>
            </a:fld>
            <a:endParaRPr lang="en-US">
              <a:solidFill>
                <a:srgbClr val="2E2B21">
                  <a:lumMod val="90000"/>
                  <a:lumOff val="10000"/>
                </a:srgbClr>
              </a:solidFill>
            </a:endParaRPr>
          </a:p>
        </p:txBody>
      </p:sp>
    </p:spTree>
    <p:extLst>
      <p:ext uri="{BB962C8B-B14F-4D97-AF65-F5344CB8AC3E}">
        <p14:creationId xmlns:p14="http://schemas.microsoft.com/office/powerpoint/2010/main" val="25009754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55</a:t>
            </a:fld>
            <a:endParaRPr lang="en-US">
              <a:solidFill>
                <a:srgbClr val="2E2B21">
                  <a:lumMod val="90000"/>
                  <a:lumOff val="10000"/>
                </a:srgbClr>
              </a:solidFill>
            </a:endParaRPr>
          </a:p>
        </p:txBody>
      </p:sp>
      <p:sp>
        <p:nvSpPr>
          <p:cNvPr id="10" name="Rectangle 2"/>
          <p:cNvSpPr>
            <a:spLocks noGrp="1" noChangeArrowheads="1"/>
          </p:cNvSpPr>
          <p:nvPr>
            <p:ph type="title"/>
          </p:nvPr>
        </p:nvSpPr>
        <p:spPr>
          <a:xfrm>
            <a:off x="510561" y="492217"/>
            <a:ext cx="7772400" cy="1143000"/>
          </a:xfrm>
        </p:spPr>
        <p:txBody>
          <a:bodyPr>
            <a:normAutofit fontScale="90000"/>
          </a:bodyPr>
          <a:lstStyle/>
          <a:p>
            <a:pPr eaLnBrk="1" hangingPunct="1"/>
            <a:r>
              <a:rPr lang="en-US" altLang="en-US" sz="3200" b="1" dirty="0">
                <a:latin typeface="Arial" panose="020B0604020202020204" pitchFamily="34" charset="0"/>
                <a:cs typeface="Arial" panose="020B0604020202020204" pitchFamily="34" charset="0"/>
              </a:rPr>
              <a:t>Western </a:t>
            </a:r>
            <a:r>
              <a:rPr lang="en-US" altLang="en-US" sz="3200" b="1" dirty="0" smtClean="0">
                <a:latin typeface="Arial" panose="020B0604020202020204" pitchFamily="34" charset="0"/>
                <a:cs typeface="Arial" panose="020B0604020202020204" pitchFamily="34" charset="0"/>
              </a:rPr>
              <a:t>Blotting</a:t>
            </a:r>
            <a:br>
              <a:rPr lang="en-US" altLang="en-US" sz="3200" b="1" dirty="0" smtClean="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
            </a:r>
            <a:br>
              <a:rPr lang="en-US" altLang="en-US" sz="3200" b="1" dirty="0">
                <a:latin typeface="Arial" panose="020B0604020202020204" pitchFamily="34" charset="0"/>
                <a:cs typeface="Arial" panose="020B0604020202020204" pitchFamily="34" charset="0"/>
              </a:rPr>
            </a:br>
            <a:r>
              <a:rPr lang="en-US" altLang="en-US" sz="3200" b="1" dirty="0" smtClean="0">
                <a:latin typeface="Arial" panose="020B0604020202020204" pitchFamily="34" charset="0"/>
                <a:cs typeface="Arial" panose="020B0604020202020204" pitchFamily="34" charset="0"/>
              </a:rPr>
              <a:t/>
            </a:r>
            <a:br>
              <a:rPr lang="en-US" altLang="en-US" sz="3200" b="1" dirty="0" smtClean="0">
                <a:latin typeface="Arial" panose="020B0604020202020204" pitchFamily="34" charset="0"/>
                <a:cs typeface="Arial" panose="020B0604020202020204" pitchFamily="34" charset="0"/>
              </a:rPr>
            </a:br>
            <a:endParaRPr lang="en-US" altLang="en-US" sz="3200" b="1" dirty="0">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394404" y="743351"/>
            <a:ext cx="925295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marL="1143000" indent="-228600">
              <a:defRPr sz="3600">
                <a:solidFill>
                  <a:schemeClr val="tx1"/>
                </a:solidFill>
                <a:latin typeface="Arial" panose="020B0604020202020204" pitchFamily="34" charset="0"/>
                <a:ea typeface="ＭＳ Ｐゴシック" panose="020B0600070205080204" pitchFamily="34" charset="-128"/>
              </a:defRPr>
            </a:lvl3pPr>
            <a:lvl4pPr marL="1600200" indent="-228600">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r>
              <a:rPr lang="en-US" altLang="en-US" sz="2400" b="1" dirty="0" smtClean="0">
                <a:solidFill>
                  <a:srgbClr val="FF0000"/>
                </a:solidFill>
              </a:rPr>
              <a:t>7 step </a:t>
            </a:r>
            <a:r>
              <a:rPr lang="en-US" altLang="en-US" sz="2400" dirty="0" smtClean="0">
                <a:solidFill>
                  <a:srgbClr val="2E2B21"/>
                </a:solidFill>
              </a:rPr>
              <a:t>:</a:t>
            </a:r>
            <a:r>
              <a:rPr lang="en-US" sz="2000" dirty="0"/>
              <a:t>The membrane is then detected using the label antibody, usually with an enzyme such as horseradish peroxidase (HRP), which is detected by the signal it produces corresponding to the position of the target protein. This signal is captured on a film which is usually developed in a dark room.</a:t>
            </a:r>
            <a:endParaRPr lang="en-US" altLang="en-US" sz="2000" dirty="0">
              <a:solidFill>
                <a:srgbClr val="2E2B21"/>
              </a:solidFill>
            </a:endParaRPr>
          </a:p>
        </p:txBody>
      </p:sp>
      <p:pic>
        <p:nvPicPr>
          <p:cNvPr id="2" name="Picture 1"/>
          <p:cNvPicPr>
            <a:picLocks noChangeAspect="1"/>
          </p:cNvPicPr>
          <p:nvPr/>
        </p:nvPicPr>
        <p:blipFill>
          <a:blip r:embed="rId2"/>
          <a:stretch>
            <a:fillRect/>
          </a:stretch>
        </p:blipFill>
        <p:spPr>
          <a:xfrm>
            <a:off x="510561" y="2379480"/>
            <a:ext cx="2708628" cy="1966236"/>
          </a:xfrm>
          <a:prstGeom prst="rect">
            <a:avLst/>
          </a:prstGeom>
        </p:spPr>
      </p:pic>
      <p:pic>
        <p:nvPicPr>
          <p:cNvPr id="3" name="Picture 2"/>
          <p:cNvPicPr>
            <a:picLocks noChangeAspect="1"/>
          </p:cNvPicPr>
          <p:nvPr/>
        </p:nvPicPr>
        <p:blipFill>
          <a:blip r:embed="rId3"/>
          <a:stretch>
            <a:fillRect/>
          </a:stretch>
        </p:blipFill>
        <p:spPr>
          <a:xfrm>
            <a:off x="394404" y="4592089"/>
            <a:ext cx="3819975" cy="1814359"/>
          </a:xfrm>
          <a:prstGeom prst="rect">
            <a:avLst/>
          </a:prstGeom>
        </p:spPr>
      </p:pic>
      <p:pic>
        <p:nvPicPr>
          <p:cNvPr id="7" name="Picture 2" descr="https://novowb.files.wordpress.com/2012/09/western-blo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877" y="2648175"/>
            <a:ext cx="6334168" cy="37582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158612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idx="1"/>
          </p:nvPr>
        </p:nvSpPr>
        <p:spPr>
          <a:xfrm>
            <a:off x="3363607" y="1249165"/>
            <a:ext cx="7772400" cy="4114800"/>
          </a:xfrm>
        </p:spPr>
        <p:txBody>
          <a:bodyPr>
            <a:normAutofit fontScale="92500" lnSpcReduction="20000"/>
          </a:bodyPr>
          <a:lstStyle/>
          <a:p>
            <a:pPr eaLnBrk="1" hangingPunct="1">
              <a:buFontTx/>
              <a:buNone/>
            </a:pPr>
            <a:r>
              <a:rPr lang="en-US" altLang="en-US" sz="3200" b="1" dirty="0" smtClean="0">
                <a:solidFill>
                  <a:srgbClr val="FF0000"/>
                </a:solidFill>
                <a:latin typeface="Arial" panose="020B0604020202020204" pitchFamily="34" charset="0"/>
                <a:cs typeface="Arial" panose="020B0604020202020204" pitchFamily="34" charset="0"/>
              </a:rPr>
              <a:t>Uses for Western Blots?</a:t>
            </a:r>
          </a:p>
          <a:p>
            <a:pPr eaLnBrk="1" hangingPunct="1"/>
            <a:endParaRPr lang="en-US" altLang="en-US" sz="2600" dirty="0" smtClean="0">
              <a:latin typeface="Arial" panose="020B0604020202020204" pitchFamily="34" charset="0"/>
              <a:cs typeface="Arial" panose="020B0604020202020204" pitchFamily="34" charset="0"/>
            </a:endParaRPr>
          </a:p>
          <a:p>
            <a:pPr eaLnBrk="1" hangingPunct="1"/>
            <a:r>
              <a:rPr lang="en-US" altLang="en-US" sz="2600" dirty="0">
                <a:latin typeface="Arial" panose="020B0604020202020204" pitchFamily="34" charset="0"/>
                <a:cs typeface="Arial" panose="020B0604020202020204" pitchFamily="34" charset="0"/>
              </a:rPr>
              <a:t>1. Temporal expression</a:t>
            </a:r>
          </a:p>
          <a:p>
            <a:pPr eaLnBrk="1" hangingPunct="1"/>
            <a:endParaRPr lang="en-US" altLang="en-US" sz="2600" dirty="0">
              <a:latin typeface="Arial" panose="020B0604020202020204" pitchFamily="34" charset="0"/>
              <a:cs typeface="Arial" panose="020B0604020202020204" pitchFamily="34" charset="0"/>
            </a:endParaRPr>
          </a:p>
          <a:p>
            <a:pPr eaLnBrk="1" hangingPunct="1"/>
            <a:r>
              <a:rPr lang="en-US" altLang="en-US" sz="2600" dirty="0">
                <a:latin typeface="Arial" panose="020B0604020202020204" pitchFamily="34" charset="0"/>
                <a:cs typeface="Arial" panose="020B0604020202020204" pitchFamily="34" charset="0"/>
              </a:rPr>
              <a:t>2. Spatial expression</a:t>
            </a:r>
          </a:p>
          <a:p>
            <a:pPr eaLnBrk="1" hangingPunct="1"/>
            <a:endParaRPr lang="en-US" altLang="en-US" sz="2600" dirty="0">
              <a:latin typeface="Arial" panose="020B0604020202020204" pitchFamily="34" charset="0"/>
              <a:cs typeface="Arial" panose="020B0604020202020204" pitchFamily="34" charset="0"/>
            </a:endParaRPr>
          </a:p>
          <a:p>
            <a:pPr eaLnBrk="1" hangingPunct="1"/>
            <a:r>
              <a:rPr lang="en-US" altLang="en-US" sz="2600" dirty="0">
                <a:latin typeface="Arial" panose="020B0604020202020204" pitchFamily="34" charset="0"/>
                <a:cs typeface="Arial" panose="020B0604020202020204" pitchFamily="34" charset="0"/>
              </a:rPr>
              <a:t>3. Tissue specific expression</a:t>
            </a:r>
          </a:p>
          <a:p>
            <a:pPr eaLnBrk="1" hangingPunct="1"/>
            <a:endParaRPr lang="en-US" altLang="en-US" sz="2600" dirty="0">
              <a:latin typeface="Arial" panose="020B0604020202020204" pitchFamily="34" charset="0"/>
              <a:cs typeface="Arial" panose="020B0604020202020204" pitchFamily="34" charset="0"/>
            </a:endParaRPr>
          </a:p>
          <a:p>
            <a:pPr eaLnBrk="1" hangingPunct="1"/>
            <a:r>
              <a:rPr lang="en-US" altLang="en-US" sz="2600" dirty="0">
                <a:latin typeface="Arial" panose="020B0604020202020204" pitchFamily="34" charset="0"/>
                <a:cs typeface="Arial" panose="020B0604020202020204" pitchFamily="34" charset="0"/>
              </a:rPr>
              <a:t>4. Protein modifications</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56</a:t>
            </a:fld>
            <a:endParaRPr lang="en-US">
              <a:solidFill>
                <a:srgbClr val="2E2B21">
                  <a:lumMod val="90000"/>
                  <a:lumOff val="10000"/>
                </a:srgbClr>
              </a:solidFill>
            </a:endParaRPr>
          </a:p>
        </p:txBody>
      </p:sp>
    </p:spTree>
    <p:extLst>
      <p:ext uri="{BB962C8B-B14F-4D97-AF65-F5344CB8AC3E}">
        <p14:creationId xmlns:p14="http://schemas.microsoft.com/office/powerpoint/2010/main" val="32105128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57</a:t>
            </a:fld>
            <a:endParaRPr lang="en-US">
              <a:solidFill>
                <a:srgbClr val="2E2B21">
                  <a:lumMod val="90000"/>
                  <a:lumOff val="10000"/>
                </a:srgbClr>
              </a:solidFill>
            </a:endParaRPr>
          </a:p>
        </p:txBody>
      </p:sp>
      <p:sp>
        <p:nvSpPr>
          <p:cNvPr id="5" name="Rectangle 2"/>
          <p:cNvSpPr txBox="1">
            <a:spLocks noChangeArrowheads="1"/>
          </p:cNvSpPr>
          <p:nvPr/>
        </p:nvSpPr>
        <p:spPr>
          <a:xfrm>
            <a:off x="4419600" y="2995845"/>
            <a:ext cx="7772400" cy="1143000"/>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pPr algn="ctr"/>
            <a:r>
              <a:rPr lang="en-US" altLang="en-US" sz="3200" b="1" dirty="0">
                <a:solidFill>
                  <a:srgbClr val="FF0000"/>
                </a:solidFill>
                <a:latin typeface="Arial" panose="020B0604020202020204" pitchFamily="34" charset="0"/>
                <a:cs typeface="Arial" panose="020B0604020202020204" pitchFamily="34" charset="0"/>
              </a:rPr>
              <a:t>Two-dimensional gel electrophoresis (2-DE) </a:t>
            </a:r>
          </a:p>
        </p:txBody>
      </p:sp>
    </p:spTree>
    <p:extLst>
      <p:ext uri="{BB962C8B-B14F-4D97-AF65-F5344CB8AC3E}">
        <p14:creationId xmlns:p14="http://schemas.microsoft.com/office/powerpoint/2010/main" val="3763978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58</a:t>
            </a:fld>
            <a:endParaRPr lang="en-US">
              <a:solidFill>
                <a:srgbClr val="2E2B21">
                  <a:lumMod val="90000"/>
                  <a:lumOff val="10000"/>
                </a:srgbClr>
              </a:solidFill>
            </a:endParaRPr>
          </a:p>
        </p:txBody>
      </p:sp>
      <p:sp>
        <p:nvSpPr>
          <p:cNvPr id="6" name="Rectangle 5"/>
          <p:cNvSpPr/>
          <p:nvPr/>
        </p:nvSpPr>
        <p:spPr>
          <a:xfrm>
            <a:off x="314892" y="575406"/>
            <a:ext cx="11556175" cy="2554545"/>
          </a:xfrm>
          <a:prstGeom prst="rect">
            <a:avLst/>
          </a:prstGeom>
        </p:spPr>
        <p:txBody>
          <a:bodyPr wrap="square">
            <a:spAutoFit/>
          </a:bodyPr>
          <a:lstStyle/>
          <a:p>
            <a:r>
              <a:rPr lang="en-US" sz="2000" b="1" dirty="0">
                <a:solidFill>
                  <a:srgbClr val="FF0000"/>
                </a:solidFill>
                <a:latin typeface="Arial"/>
                <a:cs typeface="Arial"/>
              </a:rPr>
              <a:t>Two-dimensional gel </a:t>
            </a:r>
            <a:r>
              <a:rPr lang="en-US" sz="2000" b="1" dirty="0" smtClean="0">
                <a:solidFill>
                  <a:srgbClr val="FF0000"/>
                </a:solidFill>
                <a:latin typeface="Arial"/>
                <a:cs typeface="Arial"/>
              </a:rPr>
              <a:t>electrophoresis (2</a:t>
            </a:r>
            <a:r>
              <a:rPr lang="en-US" sz="2000" b="1" dirty="0">
                <a:solidFill>
                  <a:srgbClr val="FF0000"/>
                </a:solidFill>
                <a:latin typeface="Arial"/>
                <a:cs typeface="Arial"/>
              </a:rPr>
              <a:t>-</a:t>
            </a:r>
            <a:r>
              <a:rPr lang="en-US" sz="2000" b="1" dirty="0" smtClean="0">
                <a:solidFill>
                  <a:srgbClr val="FF0000"/>
                </a:solidFill>
                <a:latin typeface="Arial"/>
                <a:cs typeface="Arial"/>
              </a:rPr>
              <a:t>DE) </a:t>
            </a:r>
            <a:r>
              <a:rPr lang="en-US" sz="2000" dirty="0" smtClean="0">
                <a:latin typeface="Arial"/>
                <a:cs typeface="Arial"/>
              </a:rPr>
              <a:t>is </a:t>
            </a:r>
            <a:r>
              <a:rPr lang="en-US" sz="2000" dirty="0">
                <a:latin typeface="Arial"/>
                <a:cs typeface="Arial"/>
              </a:rPr>
              <a:t>a </a:t>
            </a:r>
            <a:r>
              <a:rPr lang="en-US" sz="2000" dirty="0" smtClean="0">
                <a:latin typeface="Arial"/>
                <a:cs typeface="Arial"/>
              </a:rPr>
              <a:t>gel </a:t>
            </a:r>
            <a:r>
              <a:rPr lang="en-US" sz="2000" dirty="0">
                <a:latin typeface="Arial"/>
                <a:cs typeface="Arial"/>
              </a:rPr>
              <a:t>electrophoresis </a:t>
            </a:r>
            <a:r>
              <a:rPr lang="en-US" sz="2000" dirty="0" smtClean="0">
                <a:latin typeface="Arial"/>
                <a:cs typeface="Arial"/>
              </a:rPr>
              <a:t> </a:t>
            </a:r>
            <a:r>
              <a:rPr lang="en-US" sz="2000" dirty="0">
                <a:latin typeface="Arial"/>
                <a:cs typeface="Arial"/>
              </a:rPr>
              <a:t>used to analyze mixture of proteins by two properties in two dimensions </a:t>
            </a:r>
            <a:r>
              <a:rPr lang="en-US" sz="2000" dirty="0" smtClean="0">
                <a:latin typeface="Arial"/>
                <a:cs typeface="Arial"/>
              </a:rPr>
              <a:t>.</a:t>
            </a:r>
            <a:endParaRPr lang="en-US" sz="2000" dirty="0">
              <a:latin typeface="Arial"/>
              <a:cs typeface="Arial"/>
            </a:endParaRPr>
          </a:p>
          <a:p>
            <a:endParaRPr lang="en-US" sz="2000" dirty="0" smtClean="0">
              <a:latin typeface="Arial"/>
              <a:cs typeface="Arial"/>
            </a:endParaRPr>
          </a:p>
          <a:p>
            <a:r>
              <a:rPr lang="en-US" sz="2000" dirty="0" smtClean="0">
                <a:latin typeface="Arial"/>
                <a:cs typeface="Arial"/>
              </a:rPr>
              <a:t>2</a:t>
            </a:r>
            <a:r>
              <a:rPr lang="en-US" sz="2000" dirty="0">
                <a:latin typeface="Arial"/>
                <a:cs typeface="Arial"/>
              </a:rPr>
              <a:t>-D electrophoresis begins with 1-D electrophoresis and then separates the molecules by a second property in a direction 90 degrees from the first</a:t>
            </a:r>
            <a:r>
              <a:rPr lang="en-US" sz="2000" dirty="0" smtClean="0">
                <a:latin typeface="Arial"/>
                <a:cs typeface="Arial"/>
              </a:rPr>
              <a:t>. </a:t>
            </a:r>
          </a:p>
          <a:p>
            <a:endParaRPr lang="en-US" sz="2000" dirty="0" smtClean="0">
              <a:latin typeface="Arial"/>
              <a:cs typeface="Arial"/>
            </a:endParaRPr>
          </a:p>
          <a:p>
            <a:r>
              <a:rPr lang="en-US" sz="2000" dirty="0" smtClean="0">
                <a:latin typeface="Arial"/>
                <a:cs typeface="Arial"/>
              </a:rPr>
              <a:t>Generally</a:t>
            </a:r>
            <a:r>
              <a:rPr lang="en-US" sz="2000" dirty="0">
                <a:latin typeface="Arial"/>
                <a:cs typeface="Arial"/>
              </a:rPr>
              <a:t>, it is unlikely that two molecules will be similar in both two distinct properties, so molecules are more effectively separated in 2-D electrophoresis than in 1-D electrophoresis</a:t>
            </a:r>
            <a:r>
              <a:rPr lang="en-US" dirty="0"/>
              <a:t>.</a:t>
            </a:r>
          </a:p>
        </p:txBody>
      </p:sp>
      <p:pic>
        <p:nvPicPr>
          <p:cNvPr id="7" name="Picture 6"/>
          <p:cNvPicPr>
            <a:picLocks noChangeAspect="1"/>
          </p:cNvPicPr>
          <p:nvPr/>
        </p:nvPicPr>
        <p:blipFill>
          <a:blip r:embed="rId2"/>
          <a:stretch>
            <a:fillRect/>
          </a:stretch>
        </p:blipFill>
        <p:spPr>
          <a:xfrm>
            <a:off x="3006661" y="3214837"/>
            <a:ext cx="6103692" cy="3509623"/>
          </a:xfrm>
          <a:prstGeom prst="rect">
            <a:avLst/>
          </a:prstGeom>
        </p:spPr>
      </p:pic>
    </p:spTree>
    <p:extLst>
      <p:ext uri="{BB962C8B-B14F-4D97-AF65-F5344CB8AC3E}">
        <p14:creationId xmlns:p14="http://schemas.microsoft.com/office/powerpoint/2010/main" val="1315006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59</a:t>
            </a:fld>
            <a:endParaRPr lang="en-US">
              <a:solidFill>
                <a:srgbClr val="2E2B21">
                  <a:lumMod val="90000"/>
                  <a:lumOff val="10000"/>
                </a:srgbClr>
              </a:solidFill>
            </a:endParaRPr>
          </a:p>
        </p:txBody>
      </p:sp>
      <p:pic>
        <p:nvPicPr>
          <p:cNvPr id="5" name="Picture 4"/>
          <p:cNvPicPr>
            <a:picLocks noChangeAspect="1"/>
          </p:cNvPicPr>
          <p:nvPr/>
        </p:nvPicPr>
        <p:blipFill>
          <a:blip r:embed="rId2"/>
          <a:stretch>
            <a:fillRect/>
          </a:stretch>
        </p:blipFill>
        <p:spPr>
          <a:xfrm>
            <a:off x="510732" y="970920"/>
            <a:ext cx="6068048" cy="5562377"/>
          </a:xfrm>
          <a:prstGeom prst="rect">
            <a:avLst/>
          </a:prstGeom>
        </p:spPr>
      </p:pic>
      <p:sp>
        <p:nvSpPr>
          <p:cNvPr id="6" name="Rectangle 5"/>
          <p:cNvSpPr/>
          <p:nvPr/>
        </p:nvSpPr>
        <p:spPr>
          <a:xfrm>
            <a:off x="6968213" y="752670"/>
            <a:ext cx="5113359" cy="5355313"/>
          </a:xfrm>
          <a:prstGeom prst="rect">
            <a:avLst/>
          </a:prstGeom>
        </p:spPr>
        <p:txBody>
          <a:bodyPr wrap="square">
            <a:spAutoFit/>
          </a:bodyPr>
          <a:lstStyle/>
          <a:p>
            <a:r>
              <a:rPr lang="en-US" dirty="0">
                <a:latin typeface="Arial"/>
                <a:cs typeface="Arial"/>
              </a:rPr>
              <a:t>In </a:t>
            </a:r>
            <a:r>
              <a:rPr lang="en-US" b="1" dirty="0" smtClean="0">
                <a:solidFill>
                  <a:srgbClr val="FF0000"/>
                </a:solidFill>
                <a:latin typeface="Arial"/>
                <a:cs typeface="Arial"/>
              </a:rPr>
              <a:t>IEF</a:t>
            </a:r>
            <a:r>
              <a:rPr lang="en-US" dirty="0" smtClean="0">
                <a:latin typeface="Arial"/>
                <a:cs typeface="Arial"/>
              </a:rPr>
              <a:t> </a:t>
            </a:r>
            <a:r>
              <a:rPr lang="en-US" dirty="0">
                <a:latin typeface="Arial"/>
                <a:cs typeface="Arial"/>
              </a:rPr>
              <a:t>the proteins applied in the first dimension will move along the gel </a:t>
            </a:r>
            <a:r>
              <a:rPr lang="en-US" dirty="0" smtClean="0">
                <a:latin typeface="Arial"/>
                <a:cs typeface="Arial"/>
              </a:rPr>
              <a:t>and accumulate </a:t>
            </a:r>
            <a:r>
              <a:rPr lang="en-US" dirty="0">
                <a:latin typeface="Arial"/>
                <a:cs typeface="Arial"/>
              </a:rPr>
              <a:t>at their </a:t>
            </a:r>
            <a:r>
              <a:rPr lang="en-US" b="1" dirty="0">
                <a:solidFill>
                  <a:srgbClr val="FF0000"/>
                </a:solidFill>
                <a:latin typeface="Arial"/>
                <a:cs typeface="Arial"/>
              </a:rPr>
              <a:t>isoelectric </a:t>
            </a:r>
            <a:r>
              <a:rPr lang="en-US" b="1" dirty="0" smtClean="0">
                <a:solidFill>
                  <a:srgbClr val="FF0000"/>
                </a:solidFill>
                <a:latin typeface="Arial"/>
                <a:cs typeface="Arial"/>
              </a:rPr>
              <a:t>point</a:t>
            </a:r>
            <a:r>
              <a:rPr lang="en-US" dirty="0" smtClean="0">
                <a:latin typeface="Arial"/>
                <a:cs typeface="Arial"/>
              </a:rPr>
              <a:t>:  is</a:t>
            </a:r>
            <a:r>
              <a:rPr lang="en-US" dirty="0">
                <a:latin typeface="Arial"/>
                <a:cs typeface="Arial"/>
              </a:rPr>
              <a:t> </a:t>
            </a:r>
            <a:r>
              <a:rPr lang="en-US" dirty="0" smtClean="0">
                <a:latin typeface="Arial"/>
                <a:cs typeface="Arial"/>
              </a:rPr>
              <a:t>the </a:t>
            </a:r>
            <a:r>
              <a:rPr lang="en-US" dirty="0">
                <a:latin typeface="Arial"/>
                <a:cs typeface="Arial"/>
              </a:rPr>
              <a:t>point at which the protein has a neutral charge</a:t>
            </a:r>
            <a:r>
              <a:rPr lang="en-US" dirty="0" smtClean="0">
                <a:latin typeface="Arial"/>
                <a:cs typeface="Arial"/>
              </a:rPr>
              <a:t>.</a:t>
            </a:r>
          </a:p>
          <a:p>
            <a:endParaRPr lang="en-US" dirty="0">
              <a:latin typeface="Arial"/>
              <a:cs typeface="Arial"/>
            </a:endParaRPr>
          </a:p>
          <a:p>
            <a:r>
              <a:rPr lang="en-US" dirty="0" smtClean="0">
                <a:latin typeface="Arial"/>
                <a:cs typeface="Arial"/>
              </a:rPr>
              <a:t>Before separating the proteins by mass in the second dimension, they are </a:t>
            </a:r>
            <a:r>
              <a:rPr lang="en-US" dirty="0" err="1" smtClean="0">
                <a:latin typeface="Arial"/>
                <a:cs typeface="Arial"/>
              </a:rPr>
              <a:t>denaturated</a:t>
            </a:r>
            <a:r>
              <a:rPr lang="en-US" dirty="0" smtClean="0">
                <a:latin typeface="Arial"/>
                <a:cs typeface="Arial"/>
              </a:rPr>
              <a:t> with SDS and reducing reagents . Proteins will become unfolded  and negatively charged</a:t>
            </a:r>
          </a:p>
          <a:p>
            <a:endParaRPr lang="en-US" dirty="0" smtClean="0">
              <a:latin typeface="Arial"/>
              <a:cs typeface="Arial"/>
            </a:endParaRPr>
          </a:p>
          <a:p>
            <a:r>
              <a:rPr lang="en-US" dirty="0" smtClean="0">
                <a:latin typeface="Arial"/>
                <a:cs typeface="Arial"/>
              </a:rPr>
              <a:t>In </a:t>
            </a:r>
            <a:r>
              <a:rPr lang="en-US" dirty="0">
                <a:latin typeface="Arial"/>
                <a:cs typeface="Arial"/>
              </a:rPr>
              <a:t>the second dimension, an electric potential is applied at a 90 degree angle from the first </a:t>
            </a:r>
            <a:r>
              <a:rPr lang="en-US" dirty="0" smtClean="0">
                <a:latin typeface="Arial"/>
                <a:cs typeface="Arial"/>
              </a:rPr>
              <a:t>field (</a:t>
            </a:r>
            <a:r>
              <a:rPr lang="en-US" b="1" dirty="0" smtClean="0">
                <a:solidFill>
                  <a:srgbClr val="FF0000"/>
                </a:solidFill>
                <a:latin typeface="Arial"/>
                <a:cs typeface="Arial"/>
              </a:rPr>
              <a:t>SDS electrophoresis</a:t>
            </a:r>
            <a:r>
              <a:rPr lang="en-US" dirty="0" smtClean="0">
                <a:latin typeface="Arial"/>
                <a:cs typeface="Arial"/>
              </a:rPr>
              <a:t>). </a:t>
            </a:r>
          </a:p>
          <a:p>
            <a:r>
              <a:rPr lang="en-US" dirty="0" smtClean="0">
                <a:latin typeface="Arial"/>
                <a:cs typeface="Arial"/>
              </a:rPr>
              <a:t>The </a:t>
            </a:r>
            <a:r>
              <a:rPr lang="en-US" dirty="0">
                <a:latin typeface="Arial"/>
                <a:cs typeface="Arial"/>
              </a:rPr>
              <a:t>gel </a:t>
            </a:r>
            <a:r>
              <a:rPr lang="en-US" dirty="0" smtClean="0">
                <a:latin typeface="Arial"/>
                <a:cs typeface="Arial"/>
              </a:rPr>
              <a:t>acts </a:t>
            </a:r>
            <a:r>
              <a:rPr lang="en-US" dirty="0">
                <a:latin typeface="Arial"/>
                <a:cs typeface="Arial"/>
              </a:rPr>
              <a:t>like a molecular sieve when the current is applied, separating the proteins on the basis of their molecular weight with larger proteins being retained higher in the gel and smaller proteins being able to pass through the sieve and reach lower regions of the gel</a:t>
            </a:r>
            <a:r>
              <a:rPr lang="en-US" dirty="0"/>
              <a:t>.</a:t>
            </a:r>
          </a:p>
        </p:txBody>
      </p:sp>
      <p:sp>
        <p:nvSpPr>
          <p:cNvPr id="7" name="Rectangle 6"/>
          <p:cNvSpPr/>
          <p:nvPr/>
        </p:nvSpPr>
        <p:spPr>
          <a:xfrm>
            <a:off x="1219298" y="220877"/>
            <a:ext cx="8285291" cy="461665"/>
          </a:xfrm>
          <a:prstGeom prst="rect">
            <a:avLst/>
          </a:prstGeom>
        </p:spPr>
        <p:txBody>
          <a:bodyPr wrap="none">
            <a:spAutoFit/>
          </a:bodyPr>
          <a:lstStyle/>
          <a:p>
            <a:r>
              <a:rPr lang="en-US" sz="2400" b="1" dirty="0">
                <a:solidFill>
                  <a:srgbClr val="FF0000"/>
                </a:solidFill>
                <a:latin typeface="Arial"/>
                <a:cs typeface="Arial"/>
              </a:rPr>
              <a:t>Two-dimensional gel electrophoresis (2-DE</a:t>
            </a:r>
            <a:r>
              <a:rPr lang="en-US" sz="2400" b="1" dirty="0" smtClean="0">
                <a:solidFill>
                  <a:srgbClr val="FF0000"/>
                </a:solidFill>
                <a:latin typeface="Arial"/>
                <a:cs typeface="Arial"/>
              </a:rPr>
              <a:t>): Procedure </a:t>
            </a:r>
            <a:endParaRPr lang="en-US" sz="2400" dirty="0"/>
          </a:p>
        </p:txBody>
      </p:sp>
    </p:spTree>
    <p:extLst>
      <p:ext uri="{BB962C8B-B14F-4D97-AF65-F5344CB8AC3E}">
        <p14:creationId xmlns:p14="http://schemas.microsoft.com/office/powerpoint/2010/main" val="3209378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686979" y="1724585"/>
            <a:ext cx="8779316" cy="3017520"/>
          </a:xfrm>
        </p:spPr>
        <p:txBody>
          <a:bodyPr>
            <a:noAutofit/>
          </a:bodyPr>
          <a:lstStyle/>
          <a:p>
            <a:pPr lvl="2" algn="just" eaLnBrk="1" hangingPunct="1"/>
            <a:r>
              <a:rPr lang="en-US" altLang="en-US" sz="2400" dirty="0">
                <a:latin typeface="Arial" panose="020B0604020202020204" pitchFamily="34" charset="0"/>
                <a:cs typeface="Arial" panose="020B0604020202020204" pitchFamily="34" charset="0"/>
              </a:rPr>
              <a:t>More porous </a:t>
            </a:r>
            <a:r>
              <a:rPr lang="en-US" altLang="en-US" sz="2400" b="1" dirty="0">
                <a:latin typeface="Arial" panose="020B0604020202020204" pitchFamily="34" charset="0"/>
                <a:cs typeface="Arial" panose="020B0604020202020204" pitchFamily="34" charset="0"/>
              </a:rPr>
              <a:t>agarose gels</a:t>
            </a:r>
            <a:r>
              <a:rPr lang="en-US" altLang="en-US" sz="2400" dirty="0">
                <a:latin typeface="Arial" panose="020B0604020202020204" pitchFamily="34" charset="0"/>
                <a:cs typeface="Arial" panose="020B0604020202020204" pitchFamily="34" charset="0"/>
              </a:rPr>
              <a:t> have a lower resolving capacity than polyacrylamide gels.</a:t>
            </a:r>
          </a:p>
          <a:p>
            <a:pPr lvl="2" algn="just" eaLnBrk="1" hangingPunct="1"/>
            <a:endParaRPr lang="en-US" altLang="en-US" sz="2400" dirty="0">
              <a:latin typeface="Arial" panose="020B0604020202020204" pitchFamily="34" charset="0"/>
              <a:cs typeface="Arial" panose="020B0604020202020204" pitchFamily="34" charset="0"/>
            </a:endParaRPr>
          </a:p>
          <a:p>
            <a:pPr lvl="2" algn="just" eaLnBrk="1" hangingPunct="1"/>
            <a:r>
              <a:rPr lang="en-US" altLang="en-US" sz="2400" dirty="0">
                <a:latin typeface="Arial" panose="020B0604020202020204" pitchFamily="34" charset="0"/>
                <a:cs typeface="Arial" panose="020B0604020202020204" pitchFamily="34" charset="0"/>
              </a:rPr>
              <a:t>Agarose gels however have a greater range of separation.  </a:t>
            </a:r>
          </a:p>
          <a:p>
            <a:pPr lvl="2" algn="just" eaLnBrk="1" hangingPunct="1"/>
            <a:endParaRPr lang="en-US" altLang="en-US" sz="2400" dirty="0">
              <a:latin typeface="Arial" panose="020B0604020202020204" pitchFamily="34" charset="0"/>
              <a:cs typeface="Arial" panose="020B0604020202020204" pitchFamily="34" charset="0"/>
            </a:endParaRPr>
          </a:p>
          <a:p>
            <a:pPr lvl="2" algn="just" eaLnBrk="1" hangingPunct="1"/>
            <a:r>
              <a:rPr lang="en-US" altLang="en-US" sz="2400" dirty="0">
                <a:latin typeface="Arial" panose="020B0604020202020204" pitchFamily="34" charset="0"/>
                <a:cs typeface="Arial" panose="020B0604020202020204" pitchFamily="34" charset="0"/>
              </a:rPr>
              <a:t>DNAs from 100 base pairs to approximately 50 kilo base pairs in length can be separated on agarose gels. </a:t>
            </a:r>
          </a:p>
          <a:p>
            <a:pPr lvl="2" algn="just" eaLnBrk="1" hangingPunct="1"/>
            <a:endParaRPr lang="en-US" altLang="en-US" sz="2400" dirty="0">
              <a:latin typeface="Arial" panose="020B0604020202020204" pitchFamily="34" charset="0"/>
              <a:cs typeface="Arial" panose="020B0604020202020204" pitchFamily="34" charset="0"/>
            </a:endParaRPr>
          </a:p>
          <a:p>
            <a:pPr lvl="2" algn="just" eaLnBrk="1" hangingPunct="1"/>
            <a:r>
              <a:rPr lang="en-US" altLang="en-US" sz="2400" dirty="0">
                <a:latin typeface="Arial" panose="020B0604020202020204" pitchFamily="34" charset="0"/>
                <a:cs typeface="Arial" panose="020B0604020202020204" pitchFamily="34" charset="0"/>
              </a:rPr>
              <a:t>Most commonly used in the laboratory.</a:t>
            </a:r>
          </a:p>
          <a:p>
            <a:pPr eaLnBrk="1" hangingPunct="1"/>
            <a:endParaRPr lang="en-US" altLang="en-US" sz="2400"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a:t>
            </a:fld>
            <a:endParaRPr lang="en-US">
              <a:solidFill>
                <a:srgbClr val="2E2B21">
                  <a:lumMod val="90000"/>
                  <a:lumOff val="10000"/>
                </a:srgbClr>
              </a:solidFill>
            </a:endParaRPr>
          </a:p>
        </p:txBody>
      </p:sp>
      <p:sp>
        <p:nvSpPr>
          <p:cNvPr id="4" name="Rectangle 3"/>
          <p:cNvSpPr/>
          <p:nvPr/>
        </p:nvSpPr>
        <p:spPr>
          <a:xfrm>
            <a:off x="4975213" y="826811"/>
            <a:ext cx="2202847" cy="461665"/>
          </a:xfrm>
          <a:prstGeom prst="rect">
            <a:avLst/>
          </a:prstGeom>
        </p:spPr>
        <p:txBody>
          <a:bodyPr wrap="none">
            <a:spAutoFit/>
          </a:bodyPr>
          <a:lstStyle/>
          <a:p>
            <a:r>
              <a:rPr lang="en-US" altLang="en-US" sz="2400" b="1" dirty="0" smtClean="0">
                <a:solidFill>
                  <a:srgbClr val="FF0000"/>
                </a:solidFill>
                <a:latin typeface="Arial" panose="020B0604020202020204" pitchFamily="34" charset="0"/>
                <a:cs typeface="Arial" panose="020B0604020202020204" pitchFamily="34" charset="0"/>
              </a:rPr>
              <a:t>Agarose gels </a:t>
            </a:r>
            <a:endParaRPr lang="en-US" sz="2400" dirty="0">
              <a:solidFill>
                <a:srgbClr val="FF0000"/>
              </a:solidFill>
            </a:endParaRPr>
          </a:p>
        </p:txBody>
      </p:sp>
    </p:spTree>
    <p:extLst>
      <p:ext uri="{BB962C8B-B14F-4D97-AF65-F5344CB8AC3E}">
        <p14:creationId xmlns:p14="http://schemas.microsoft.com/office/powerpoint/2010/main" val="19568821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60</a:t>
            </a:fld>
            <a:endParaRPr lang="en-US">
              <a:solidFill>
                <a:srgbClr val="2E2B21">
                  <a:lumMod val="90000"/>
                  <a:lumOff val="10000"/>
                </a:srgbClr>
              </a:solidFill>
            </a:endParaRPr>
          </a:p>
        </p:txBody>
      </p:sp>
      <p:sp>
        <p:nvSpPr>
          <p:cNvPr id="5" name="Rectangle 4"/>
          <p:cNvSpPr/>
          <p:nvPr/>
        </p:nvSpPr>
        <p:spPr>
          <a:xfrm>
            <a:off x="1115500" y="797625"/>
            <a:ext cx="9499442" cy="707886"/>
          </a:xfrm>
          <a:prstGeom prst="rect">
            <a:avLst/>
          </a:prstGeom>
        </p:spPr>
        <p:txBody>
          <a:bodyPr wrap="square">
            <a:spAutoFit/>
          </a:bodyPr>
          <a:lstStyle/>
          <a:p>
            <a:r>
              <a:rPr lang="en-US" sz="2000" dirty="0" smtClean="0">
                <a:latin typeface="Arial"/>
                <a:cs typeface="Arial"/>
              </a:rPr>
              <a:t>These proteins </a:t>
            </a:r>
            <a:r>
              <a:rPr lang="en-US" sz="2000" dirty="0">
                <a:latin typeface="Arial"/>
                <a:cs typeface="Arial"/>
              </a:rPr>
              <a:t>can then be detected </a:t>
            </a:r>
            <a:r>
              <a:rPr lang="en-US" sz="2000" dirty="0" smtClean="0">
                <a:latin typeface="Arial"/>
                <a:cs typeface="Arial"/>
              </a:rPr>
              <a:t>by different stains  but </a:t>
            </a:r>
            <a:r>
              <a:rPr lang="en-US" sz="2000" dirty="0">
                <a:latin typeface="Arial"/>
                <a:cs typeface="Arial"/>
              </a:rPr>
              <a:t>the most commonly used stains are </a:t>
            </a:r>
            <a:r>
              <a:rPr lang="en-US" sz="2000" b="1" dirty="0">
                <a:solidFill>
                  <a:srgbClr val="FF0000"/>
                </a:solidFill>
                <a:latin typeface="Arial"/>
                <a:cs typeface="Arial"/>
              </a:rPr>
              <a:t>silver</a:t>
            </a:r>
            <a:r>
              <a:rPr lang="en-US" sz="2000" dirty="0">
                <a:latin typeface="Arial"/>
                <a:cs typeface="Arial"/>
              </a:rPr>
              <a:t> and </a:t>
            </a:r>
            <a:r>
              <a:rPr lang="en-US" sz="2000" b="1" dirty="0">
                <a:solidFill>
                  <a:srgbClr val="FF0000"/>
                </a:solidFill>
                <a:latin typeface="Arial"/>
                <a:cs typeface="Arial"/>
              </a:rPr>
              <a:t>coomassie brilliant blue </a:t>
            </a:r>
            <a:r>
              <a:rPr lang="en-US" sz="2000" dirty="0">
                <a:latin typeface="Arial"/>
                <a:cs typeface="Arial"/>
              </a:rPr>
              <a:t>staining. </a:t>
            </a:r>
          </a:p>
        </p:txBody>
      </p:sp>
      <p:pic>
        <p:nvPicPr>
          <p:cNvPr id="6" name="Picture 5"/>
          <p:cNvPicPr>
            <a:picLocks noChangeAspect="1"/>
          </p:cNvPicPr>
          <p:nvPr/>
        </p:nvPicPr>
        <p:blipFill>
          <a:blip r:embed="rId2"/>
          <a:stretch>
            <a:fillRect/>
          </a:stretch>
        </p:blipFill>
        <p:spPr>
          <a:xfrm>
            <a:off x="438547" y="1683699"/>
            <a:ext cx="5022548" cy="4197545"/>
          </a:xfrm>
          <a:prstGeom prst="rect">
            <a:avLst/>
          </a:prstGeom>
        </p:spPr>
      </p:pic>
      <p:pic>
        <p:nvPicPr>
          <p:cNvPr id="7" name="Picture 6"/>
          <p:cNvPicPr>
            <a:picLocks noChangeAspect="1"/>
          </p:cNvPicPr>
          <p:nvPr/>
        </p:nvPicPr>
        <p:blipFill>
          <a:blip r:embed="rId3"/>
          <a:stretch>
            <a:fillRect/>
          </a:stretch>
        </p:blipFill>
        <p:spPr>
          <a:xfrm>
            <a:off x="6073569" y="1649990"/>
            <a:ext cx="5540669" cy="4301574"/>
          </a:xfrm>
          <a:prstGeom prst="rect">
            <a:avLst/>
          </a:prstGeom>
        </p:spPr>
      </p:pic>
      <p:sp>
        <p:nvSpPr>
          <p:cNvPr id="8" name="Rectangle 7"/>
          <p:cNvSpPr/>
          <p:nvPr/>
        </p:nvSpPr>
        <p:spPr>
          <a:xfrm>
            <a:off x="6909239" y="6115927"/>
            <a:ext cx="3443709" cy="369332"/>
          </a:xfrm>
          <a:prstGeom prst="rect">
            <a:avLst/>
          </a:prstGeom>
        </p:spPr>
        <p:txBody>
          <a:bodyPr wrap="none">
            <a:spAutoFit/>
          </a:bodyPr>
          <a:lstStyle/>
          <a:p>
            <a:r>
              <a:rPr lang="en-US" dirty="0">
                <a:latin typeface="Arial"/>
                <a:cs typeface="Arial"/>
              </a:rPr>
              <a:t>coomassie brilliant blue staining</a:t>
            </a:r>
            <a:endParaRPr lang="en-US" dirty="0"/>
          </a:p>
        </p:txBody>
      </p:sp>
      <p:sp>
        <p:nvSpPr>
          <p:cNvPr id="9" name="Rectangle 8"/>
          <p:cNvSpPr/>
          <p:nvPr/>
        </p:nvSpPr>
        <p:spPr>
          <a:xfrm>
            <a:off x="1219298" y="220877"/>
            <a:ext cx="7976913" cy="461665"/>
          </a:xfrm>
          <a:prstGeom prst="rect">
            <a:avLst/>
          </a:prstGeom>
        </p:spPr>
        <p:txBody>
          <a:bodyPr wrap="none">
            <a:spAutoFit/>
          </a:bodyPr>
          <a:lstStyle/>
          <a:p>
            <a:r>
              <a:rPr lang="en-US" sz="2400" b="1" dirty="0">
                <a:solidFill>
                  <a:srgbClr val="FF0000"/>
                </a:solidFill>
                <a:latin typeface="Arial"/>
                <a:cs typeface="Arial"/>
              </a:rPr>
              <a:t>Two-dimensional gel electrophoresis (2-DE</a:t>
            </a:r>
            <a:r>
              <a:rPr lang="en-US" sz="2400" b="1" dirty="0" smtClean="0">
                <a:solidFill>
                  <a:srgbClr val="FF0000"/>
                </a:solidFill>
                <a:latin typeface="Arial"/>
                <a:cs typeface="Arial"/>
              </a:rPr>
              <a:t>): Staining  </a:t>
            </a:r>
            <a:endParaRPr lang="en-US" sz="2400" dirty="0"/>
          </a:p>
        </p:txBody>
      </p:sp>
    </p:spTree>
    <p:extLst>
      <p:ext uri="{BB962C8B-B14F-4D97-AF65-F5344CB8AC3E}">
        <p14:creationId xmlns:p14="http://schemas.microsoft.com/office/powerpoint/2010/main" val="16761708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61</a:t>
            </a:fld>
            <a:endParaRPr lang="en-US">
              <a:solidFill>
                <a:srgbClr val="2E2B21">
                  <a:lumMod val="90000"/>
                  <a:lumOff val="10000"/>
                </a:srgbClr>
              </a:solidFill>
            </a:endParaRPr>
          </a:p>
        </p:txBody>
      </p:sp>
      <p:sp>
        <p:nvSpPr>
          <p:cNvPr id="5" name="Rectangle 4"/>
          <p:cNvSpPr/>
          <p:nvPr/>
        </p:nvSpPr>
        <p:spPr>
          <a:xfrm>
            <a:off x="483124" y="1266577"/>
            <a:ext cx="11180889" cy="4832093"/>
          </a:xfrm>
          <a:prstGeom prst="rect">
            <a:avLst/>
          </a:prstGeom>
        </p:spPr>
        <p:txBody>
          <a:bodyPr wrap="square">
            <a:spAutoFit/>
          </a:bodyPr>
          <a:lstStyle/>
          <a:p>
            <a:r>
              <a:rPr lang="en-US" sz="2800" dirty="0">
                <a:latin typeface="Arial"/>
                <a:cs typeface="Arial"/>
              </a:rPr>
              <a:t>2-DE is a </a:t>
            </a:r>
            <a:r>
              <a:rPr lang="en-US" sz="2800" dirty="0" smtClean="0">
                <a:latin typeface="Arial"/>
                <a:cs typeface="Arial"/>
              </a:rPr>
              <a:t>widely </a:t>
            </a:r>
            <a:r>
              <a:rPr lang="en-US" sz="2800" dirty="0">
                <a:latin typeface="Arial"/>
                <a:cs typeface="Arial"/>
              </a:rPr>
              <a:t>used method for the analysis of complex protein mixtures extracted from cells, tissues, or other biological samples. </a:t>
            </a:r>
            <a:endParaRPr lang="en-US" sz="2800" dirty="0" smtClean="0">
              <a:latin typeface="Arial"/>
              <a:cs typeface="Arial"/>
            </a:endParaRPr>
          </a:p>
          <a:p>
            <a:endParaRPr lang="en-US" sz="2800" dirty="0">
              <a:latin typeface="Arial"/>
              <a:cs typeface="Arial"/>
            </a:endParaRPr>
          </a:p>
          <a:p>
            <a:r>
              <a:rPr lang="en-US" sz="2800" dirty="0" smtClean="0">
                <a:latin typeface="Arial"/>
                <a:cs typeface="Arial"/>
              </a:rPr>
              <a:t>This </a:t>
            </a:r>
            <a:r>
              <a:rPr lang="en-US" sz="2800" dirty="0">
                <a:latin typeface="Arial"/>
                <a:cs typeface="Arial"/>
              </a:rPr>
              <a:t>technique sorts proteins according to two independent properties in two discrete steps. Each spot on the resulting two-dimensional array corresponds to a single protein species in the sample</a:t>
            </a:r>
            <a:r>
              <a:rPr lang="en-US" sz="2800" dirty="0" smtClean="0">
                <a:latin typeface="Arial"/>
                <a:cs typeface="Arial"/>
              </a:rPr>
              <a:t>.</a:t>
            </a:r>
          </a:p>
          <a:p>
            <a:endParaRPr lang="en-US" sz="2800" dirty="0">
              <a:latin typeface="Arial"/>
              <a:cs typeface="Arial"/>
            </a:endParaRPr>
          </a:p>
          <a:p>
            <a:endParaRPr lang="en-US" sz="2800" dirty="0" smtClean="0">
              <a:latin typeface="Arial"/>
              <a:cs typeface="Arial"/>
            </a:endParaRPr>
          </a:p>
          <a:p>
            <a:r>
              <a:rPr lang="en-US" sz="2800" dirty="0" smtClean="0">
                <a:latin typeface="Arial"/>
                <a:cs typeface="Arial"/>
              </a:rPr>
              <a:t> </a:t>
            </a:r>
            <a:r>
              <a:rPr lang="en-US" sz="2800" dirty="0">
                <a:latin typeface="Arial"/>
                <a:cs typeface="Arial"/>
              </a:rPr>
              <a:t>Thus thousands of different proteins can be separated, and information including the protein </a:t>
            </a:r>
            <a:r>
              <a:rPr lang="en-US" sz="2800" dirty="0" err="1">
                <a:latin typeface="Arial"/>
                <a:cs typeface="Arial"/>
              </a:rPr>
              <a:t>pI</a:t>
            </a:r>
            <a:r>
              <a:rPr lang="en-US" sz="2800" dirty="0">
                <a:latin typeface="Arial"/>
                <a:cs typeface="Arial"/>
              </a:rPr>
              <a:t>, the apparent molecular weight, and the amount of each protein is obtained.</a:t>
            </a:r>
          </a:p>
        </p:txBody>
      </p:sp>
      <p:sp>
        <p:nvSpPr>
          <p:cNvPr id="6" name="Rectangle 5"/>
          <p:cNvSpPr/>
          <p:nvPr/>
        </p:nvSpPr>
        <p:spPr>
          <a:xfrm>
            <a:off x="2268400" y="464260"/>
            <a:ext cx="6873613" cy="523220"/>
          </a:xfrm>
          <a:prstGeom prst="rect">
            <a:avLst/>
          </a:prstGeom>
        </p:spPr>
        <p:txBody>
          <a:bodyPr wrap="none">
            <a:spAutoFit/>
          </a:bodyPr>
          <a:lstStyle/>
          <a:p>
            <a:r>
              <a:rPr lang="en-US" sz="2400" b="1" dirty="0">
                <a:solidFill>
                  <a:srgbClr val="FF0000"/>
                </a:solidFill>
                <a:latin typeface="Arial"/>
                <a:cs typeface="Arial"/>
              </a:rPr>
              <a:t>Two-</a:t>
            </a:r>
            <a:r>
              <a:rPr lang="en-US" sz="2800" b="1" dirty="0">
                <a:solidFill>
                  <a:srgbClr val="FF0000"/>
                </a:solidFill>
                <a:latin typeface="Arial"/>
                <a:cs typeface="Arial"/>
              </a:rPr>
              <a:t>dimensional</a:t>
            </a:r>
            <a:r>
              <a:rPr lang="en-US" sz="2400" b="1" dirty="0">
                <a:solidFill>
                  <a:srgbClr val="FF0000"/>
                </a:solidFill>
                <a:latin typeface="Arial"/>
                <a:cs typeface="Arial"/>
              </a:rPr>
              <a:t> gel electrophoresis (</a:t>
            </a:r>
            <a:r>
              <a:rPr lang="en-US" sz="2400" b="1" dirty="0" smtClean="0">
                <a:solidFill>
                  <a:srgbClr val="FF0000"/>
                </a:solidFill>
                <a:latin typeface="Arial"/>
                <a:cs typeface="Arial"/>
              </a:rPr>
              <a:t>2-DE)</a:t>
            </a:r>
            <a:endParaRPr lang="en-US" sz="2400" dirty="0"/>
          </a:p>
        </p:txBody>
      </p:sp>
    </p:spTree>
    <p:extLst>
      <p:ext uri="{BB962C8B-B14F-4D97-AF65-F5344CB8AC3E}">
        <p14:creationId xmlns:p14="http://schemas.microsoft.com/office/powerpoint/2010/main" val="32582663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62</a:t>
            </a:fld>
            <a:endParaRPr lang="en-US">
              <a:solidFill>
                <a:srgbClr val="2E2B21">
                  <a:lumMod val="90000"/>
                  <a:lumOff val="10000"/>
                </a:srgbClr>
              </a:solidFill>
            </a:endParaRPr>
          </a:p>
        </p:txBody>
      </p:sp>
      <p:sp>
        <p:nvSpPr>
          <p:cNvPr id="5" name="Text Box 5"/>
          <p:cNvSpPr txBox="1">
            <a:spLocks noGrp="1" noChangeArrowheads="1"/>
          </p:cNvSpPr>
          <p:nvPr>
            <p:ph type="title"/>
          </p:nvPr>
        </p:nvSpPr>
        <p:spPr bwMode="auto">
          <a:xfrm>
            <a:off x="811103" y="272265"/>
            <a:ext cx="10650212"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3600">
                <a:solidFill>
                  <a:schemeClr val="tx1"/>
                </a:solidFill>
                <a:latin typeface="Arial" panose="020B0604020202020204" pitchFamily="34" charset="0"/>
                <a:ea typeface="ＭＳ Ｐゴシック" panose="020B0600070205080204" pitchFamily="34" charset="-128"/>
              </a:defRPr>
            </a:lvl1pPr>
            <a:lvl2pPr marL="742950" indent="-285750">
              <a:defRPr sz="3600">
                <a:solidFill>
                  <a:schemeClr val="tx1"/>
                </a:solidFill>
                <a:latin typeface="Arial" panose="020B0604020202020204" pitchFamily="34" charset="0"/>
                <a:ea typeface="ＭＳ Ｐゴシック" panose="020B0600070205080204" pitchFamily="34" charset="-128"/>
              </a:defRPr>
            </a:lvl2pPr>
            <a:lvl3pPr>
              <a:defRPr sz="3600">
                <a:solidFill>
                  <a:schemeClr val="tx1"/>
                </a:solidFill>
                <a:latin typeface="Arial" panose="020B0604020202020204" pitchFamily="34" charset="0"/>
                <a:ea typeface="ＭＳ Ｐゴシック" panose="020B0600070205080204" pitchFamily="34" charset="-128"/>
              </a:defRPr>
            </a:lvl3pPr>
            <a:lvl4pPr>
              <a:defRPr sz="3600">
                <a:solidFill>
                  <a:schemeClr val="tx1"/>
                </a:solidFill>
                <a:latin typeface="Arial" panose="020B0604020202020204" pitchFamily="34" charset="0"/>
                <a:ea typeface="ＭＳ Ｐゴシック" panose="020B0600070205080204" pitchFamily="34" charset="-128"/>
              </a:defRPr>
            </a:lvl4pPr>
            <a:lvl5pPr marL="2057400" indent="-22860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lvl="2" algn="ctr"/>
            <a:r>
              <a:rPr lang="en-US" altLang="en-US" sz="3200" b="1" dirty="0" smtClean="0">
                <a:solidFill>
                  <a:srgbClr val="FF0000"/>
                </a:solidFill>
              </a:rPr>
              <a:t>Protein- Protein Interaction (PPI)</a:t>
            </a:r>
            <a:br>
              <a:rPr lang="en-US" altLang="en-US" sz="3200" b="1" dirty="0" smtClean="0">
                <a:solidFill>
                  <a:srgbClr val="FF0000"/>
                </a:solidFill>
              </a:rPr>
            </a:br>
            <a:r>
              <a:rPr lang="en-US" altLang="en-US" sz="3200" b="1" dirty="0" smtClean="0">
                <a:solidFill>
                  <a:srgbClr val="FF0000"/>
                </a:solidFill>
              </a:rPr>
              <a:t/>
            </a:r>
            <a:br>
              <a:rPr lang="en-US" altLang="en-US" sz="3200" b="1" dirty="0" smtClean="0">
                <a:solidFill>
                  <a:srgbClr val="FF0000"/>
                </a:solidFill>
              </a:rPr>
            </a:br>
            <a:r>
              <a:rPr lang="en-US" sz="3200" dirty="0" smtClean="0"/>
              <a:t>Proteins </a:t>
            </a:r>
            <a:r>
              <a:rPr lang="en-US" sz="3200" dirty="0"/>
              <a:t>control </a:t>
            </a:r>
            <a:r>
              <a:rPr lang="en-US" sz="3200" dirty="0" smtClean="0"/>
              <a:t>biological signals  within the cell </a:t>
            </a:r>
            <a:r>
              <a:rPr lang="en-US" sz="3200" dirty="0" smtClean="0">
                <a:solidFill>
                  <a:srgbClr val="FF0000"/>
                </a:solidFill>
              </a:rPr>
              <a:t>(A) </a:t>
            </a:r>
            <a:r>
              <a:rPr lang="en-US" sz="3200" dirty="0" smtClean="0"/>
              <a:t>or  between cells  </a:t>
            </a:r>
            <a:r>
              <a:rPr lang="en-US" sz="3200" dirty="0" smtClean="0">
                <a:solidFill>
                  <a:srgbClr val="FF0000"/>
                </a:solidFill>
              </a:rPr>
              <a:t>(B)</a:t>
            </a:r>
            <a:r>
              <a:rPr lang="en-US" altLang="en-US" sz="2800" b="1" dirty="0">
                <a:solidFill>
                  <a:srgbClr val="2E2B21"/>
                </a:solidFill>
              </a:rPr>
              <a:t>		</a:t>
            </a:r>
          </a:p>
          <a:p>
            <a:pPr lvl="3" algn="just"/>
            <a:endParaRPr lang="en-US" altLang="en-US" sz="2400" b="1" dirty="0">
              <a:solidFill>
                <a:srgbClr val="2E2B21"/>
              </a:solidFill>
            </a:endParaRPr>
          </a:p>
          <a:p>
            <a:pPr lvl="2" algn="just"/>
            <a:r>
              <a:rPr lang="en-US" altLang="en-US" sz="1600" b="1" dirty="0">
                <a:solidFill>
                  <a:srgbClr val="2E2B21"/>
                </a:solidFill>
              </a:rPr>
              <a:t>	</a:t>
            </a:r>
          </a:p>
          <a:p>
            <a:pPr lvl="2" algn="just"/>
            <a:r>
              <a:rPr lang="en-US" altLang="en-US" sz="1600" b="1" dirty="0">
                <a:solidFill>
                  <a:srgbClr val="2E2B21"/>
                </a:solidFill>
              </a:rPr>
              <a:t>	</a:t>
            </a:r>
            <a:endParaRPr lang="en-US" altLang="en-US" sz="1600" dirty="0">
              <a:solidFill>
                <a:srgbClr val="2E2B21"/>
              </a:solidFill>
            </a:endParaRPr>
          </a:p>
        </p:txBody>
      </p:sp>
      <p:pic>
        <p:nvPicPr>
          <p:cNvPr id="2050" name="Picture 2" descr="http://site.motifolio.com/images/A-signaling-pathway-from-a-cell-surface-receptor-to-the-nucleus-51111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21" y="2611670"/>
            <a:ext cx="5145379" cy="385903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54462" y="2705715"/>
            <a:ext cx="548548" cy="369332"/>
          </a:xfrm>
          <a:prstGeom prst="rect">
            <a:avLst/>
          </a:prstGeom>
        </p:spPr>
        <p:txBody>
          <a:bodyPr wrap="none">
            <a:spAutoFit/>
          </a:bodyPr>
          <a:lstStyle/>
          <a:p>
            <a:r>
              <a:rPr lang="en-US" b="1" dirty="0">
                <a:solidFill>
                  <a:srgbClr val="FF0000"/>
                </a:solidFill>
              </a:rPr>
              <a:t>(A) </a:t>
            </a:r>
            <a:endParaRPr lang="en-US" b="1" dirty="0"/>
          </a:p>
        </p:txBody>
      </p:sp>
      <p:pic>
        <p:nvPicPr>
          <p:cNvPr id="2052" name="Picture 4" descr="http://pubs.niaaa.nih.gov/publications/arh314/images/03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641" y="2566416"/>
            <a:ext cx="5924312" cy="394954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4"/>
          <a:stretch>
            <a:fillRect/>
          </a:stretch>
        </p:blipFill>
        <p:spPr>
          <a:xfrm>
            <a:off x="5749804" y="2611670"/>
            <a:ext cx="725487" cy="749873"/>
          </a:xfrm>
          <a:prstGeom prst="rect">
            <a:avLst/>
          </a:prstGeom>
        </p:spPr>
      </p:pic>
    </p:spTree>
    <p:extLst>
      <p:ext uri="{BB962C8B-B14F-4D97-AF65-F5344CB8AC3E}">
        <p14:creationId xmlns:p14="http://schemas.microsoft.com/office/powerpoint/2010/main" val="3858983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63</a:t>
            </a:fld>
            <a:endParaRPr lang="en-US">
              <a:solidFill>
                <a:srgbClr val="2E2B21">
                  <a:lumMod val="90000"/>
                  <a:lumOff val="10000"/>
                </a:srgbClr>
              </a:solidFill>
            </a:endParaRPr>
          </a:p>
        </p:txBody>
      </p:sp>
      <p:sp>
        <p:nvSpPr>
          <p:cNvPr id="5" name="Rectangle 4"/>
          <p:cNvSpPr/>
          <p:nvPr/>
        </p:nvSpPr>
        <p:spPr>
          <a:xfrm>
            <a:off x="688931" y="703028"/>
            <a:ext cx="10734805" cy="1384995"/>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M</a:t>
            </a:r>
            <a:r>
              <a:rPr lang="en-US" sz="2800" dirty="0" smtClean="0">
                <a:latin typeface="Arial" panose="020B0604020202020204" pitchFamily="34" charset="0"/>
                <a:cs typeface="Arial" panose="020B0604020202020204" pitchFamily="34" charset="0"/>
              </a:rPr>
              <a:t>any </a:t>
            </a:r>
            <a:r>
              <a:rPr lang="en-US" sz="2800" dirty="0">
                <a:latin typeface="Arial" panose="020B0604020202020204" pitchFamily="34" charset="0"/>
                <a:cs typeface="Arial" panose="020B0604020202020204" pitchFamily="34" charset="0"/>
              </a:rPr>
              <a:t>proteins perform their </a:t>
            </a:r>
            <a:r>
              <a:rPr lang="en-US" sz="2800" dirty="0" smtClean="0">
                <a:latin typeface="Arial" panose="020B0604020202020204" pitchFamily="34" charset="0"/>
                <a:cs typeface="Arial" panose="020B0604020202020204" pitchFamily="34" charset="0"/>
              </a:rPr>
              <a:t>activity  </a:t>
            </a:r>
            <a:r>
              <a:rPr lang="en-US" sz="2800" dirty="0">
                <a:latin typeface="Arial" panose="020B0604020202020204" pitchFamily="34" charset="0"/>
                <a:cs typeface="Arial" panose="020B0604020202020204" pitchFamily="34" charset="0"/>
              </a:rPr>
              <a:t>independently</a:t>
            </a:r>
            <a:r>
              <a:rPr lang="en-US" sz="2800" dirty="0" smtClean="0">
                <a:latin typeface="Arial" panose="020B0604020202020204" pitchFamily="34" charset="0"/>
                <a:cs typeface="Arial" panose="020B0604020202020204" pitchFamily="34" charset="0"/>
              </a:rPr>
              <a:t>, </a:t>
            </a:r>
            <a:r>
              <a:rPr lang="en-US" sz="2800" b="1" dirty="0" smtClean="0">
                <a:solidFill>
                  <a:srgbClr val="FF0000"/>
                </a:solidFill>
                <a:latin typeface="Arial" panose="020B0604020202020204" pitchFamily="34" charset="0"/>
                <a:cs typeface="Arial" panose="020B0604020202020204" pitchFamily="34" charset="0"/>
              </a:rPr>
              <a:t>but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vast majority of proteins </a:t>
            </a:r>
            <a:r>
              <a:rPr lang="en-US" sz="2800" b="1" dirty="0">
                <a:solidFill>
                  <a:srgbClr val="FF0000"/>
                </a:solidFill>
                <a:latin typeface="Arial" panose="020B0604020202020204" pitchFamily="34" charset="0"/>
                <a:cs typeface="Arial" panose="020B0604020202020204" pitchFamily="34" charset="0"/>
              </a:rPr>
              <a:t>interact with others </a:t>
            </a:r>
            <a:r>
              <a:rPr lang="en-US" sz="2800" dirty="0">
                <a:latin typeface="Arial" panose="020B0604020202020204" pitchFamily="34" charset="0"/>
                <a:cs typeface="Arial" panose="020B0604020202020204" pitchFamily="34" charset="0"/>
              </a:rPr>
              <a:t>for proper biological </a:t>
            </a:r>
            <a:r>
              <a:rPr lang="en-US" sz="2800" dirty="0" smtClean="0">
                <a:latin typeface="Arial" panose="020B0604020202020204" pitchFamily="34" charset="0"/>
                <a:cs typeface="Arial" panose="020B0604020202020204" pitchFamily="34" charset="0"/>
              </a:rPr>
              <a:t>functions </a:t>
            </a:r>
            <a:endParaRPr lang="en-US" dirty="0"/>
          </a:p>
        </p:txBody>
      </p:sp>
      <p:sp>
        <p:nvSpPr>
          <p:cNvPr id="9" name="Rectangle 8"/>
          <p:cNvSpPr/>
          <p:nvPr/>
        </p:nvSpPr>
        <p:spPr>
          <a:xfrm>
            <a:off x="3640547" y="246464"/>
            <a:ext cx="4934364" cy="461665"/>
          </a:xfrm>
          <a:prstGeom prst="rect">
            <a:avLst/>
          </a:prstGeom>
        </p:spPr>
        <p:txBody>
          <a:bodyPr wrap="none">
            <a:spAutoFit/>
          </a:bodyPr>
          <a:lstStyle/>
          <a:p>
            <a:r>
              <a:rPr lang="en-US" altLang="en-US" sz="2400" b="1" dirty="0">
                <a:solidFill>
                  <a:srgbClr val="FF0000"/>
                </a:solidFill>
                <a:latin typeface="Arial" panose="020B0604020202020204" pitchFamily="34" charset="0"/>
                <a:cs typeface="Arial" panose="020B0604020202020204" pitchFamily="34" charset="0"/>
              </a:rPr>
              <a:t>Protein- Protein </a:t>
            </a:r>
            <a:r>
              <a:rPr lang="en-US" altLang="en-US" sz="2400" b="1" dirty="0" smtClean="0">
                <a:solidFill>
                  <a:srgbClr val="FF0000"/>
                </a:solidFill>
                <a:latin typeface="Arial" panose="020B0604020202020204" pitchFamily="34" charset="0"/>
                <a:cs typeface="Arial" panose="020B0604020202020204" pitchFamily="34" charset="0"/>
              </a:rPr>
              <a:t>Interaction (PPI)</a:t>
            </a:r>
            <a:endParaRPr lang="en-US" sz="2400" dirty="0">
              <a:latin typeface="Arial" panose="020B0604020202020204" pitchFamily="34" charset="0"/>
              <a:cs typeface="Arial" panose="020B0604020202020204" pitchFamily="34" charset="0"/>
            </a:endParaRPr>
          </a:p>
        </p:txBody>
      </p:sp>
      <p:pic>
        <p:nvPicPr>
          <p:cNvPr id="10" name="Picture 9" descr="Protein%20Interaction%20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30" y="2106219"/>
            <a:ext cx="4638805" cy="4638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5526911" y="3159997"/>
            <a:ext cx="6096000" cy="1477328"/>
          </a:xfrm>
          <a:prstGeom prst="rect">
            <a:avLst/>
          </a:prstGeom>
        </p:spPr>
        <p:txBody>
          <a:bodyPr>
            <a:spAutoFit/>
          </a:bodyPr>
          <a:lstStyle/>
          <a:p>
            <a:pPr algn="ctr"/>
            <a:r>
              <a:rPr lang="en-US" sz="2400" dirty="0">
                <a:latin typeface="Arial" panose="020B0604020202020204" pitchFamily="34" charset="0"/>
                <a:cs typeface="Arial" panose="020B0604020202020204" pitchFamily="34" charset="0"/>
              </a:rPr>
              <a:t>Characterizing protein-protein interactions </a:t>
            </a:r>
            <a:r>
              <a:rPr lang="en-US" sz="2400" dirty="0" smtClean="0">
                <a:latin typeface="Arial" panose="020B0604020202020204" pitchFamily="34" charset="0"/>
                <a:cs typeface="Arial" panose="020B0604020202020204" pitchFamily="34" charset="0"/>
              </a:rPr>
              <a:t>is essential  </a:t>
            </a:r>
            <a:r>
              <a:rPr lang="en-US" sz="2400" dirty="0">
                <a:latin typeface="Arial" panose="020B0604020202020204" pitchFamily="34" charset="0"/>
                <a:cs typeface="Arial" panose="020B0604020202020204" pitchFamily="34" charset="0"/>
              </a:rPr>
              <a:t>to understand protein function and the biology of the cell</a:t>
            </a:r>
            <a:r>
              <a:rPr lang="en-US" dirty="0"/>
              <a:t/>
            </a:r>
            <a:br>
              <a:rPr lang="en-US" dirty="0"/>
            </a:br>
            <a:endParaRPr lang="en-US" dirty="0"/>
          </a:p>
        </p:txBody>
      </p:sp>
      <p:sp>
        <p:nvSpPr>
          <p:cNvPr id="7" name="Rectangle 6"/>
          <p:cNvSpPr/>
          <p:nvPr/>
        </p:nvSpPr>
        <p:spPr>
          <a:xfrm>
            <a:off x="-39668" y="2064817"/>
            <a:ext cx="6096000" cy="400110"/>
          </a:xfrm>
          <a:prstGeom prst="rect">
            <a:avLst/>
          </a:prstGeom>
        </p:spPr>
        <p:txBody>
          <a:bodyPr>
            <a:spAutoFit/>
          </a:bodyPr>
          <a:lstStyle/>
          <a:p>
            <a:pPr algn="ctr"/>
            <a:r>
              <a:rPr lang="en-US" sz="2000" dirty="0" smtClean="0">
                <a:solidFill>
                  <a:schemeClr val="bg1"/>
                </a:solidFill>
                <a:latin typeface="Arial" panose="020B0604020202020204" pitchFamily="34" charset="0"/>
                <a:cs typeface="Arial" panose="020B0604020202020204" pitchFamily="34" charset="0"/>
              </a:rPr>
              <a:t>example of protein interaction</a:t>
            </a:r>
            <a:endParaRPr lang="en-US" sz="2000" dirty="0">
              <a:solidFill>
                <a:schemeClr val="bg1"/>
              </a:solidFill>
            </a:endParaRPr>
          </a:p>
        </p:txBody>
      </p:sp>
    </p:spTree>
    <p:extLst>
      <p:ext uri="{BB962C8B-B14F-4D97-AF65-F5344CB8AC3E}">
        <p14:creationId xmlns:p14="http://schemas.microsoft.com/office/powerpoint/2010/main" val="32439069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1412435" y="2757146"/>
            <a:ext cx="9720072" cy="1499616"/>
          </a:xfrm>
        </p:spPr>
        <p:txBody>
          <a:bodyPr rtlCol="0">
            <a:normAutofit/>
          </a:bodyPr>
          <a:lstStyle/>
          <a:p>
            <a:pPr>
              <a:defRPr/>
            </a:pPr>
            <a:r>
              <a:rPr lang="sv-SE" sz="4000" b="1" dirty="0">
                <a:solidFill>
                  <a:srgbClr val="FF0000"/>
                </a:solidFill>
              </a:rPr>
              <a:t>How to </a:t>
            </a:r>
            <a:r>
              <a:rPr lang="sv-SE" sz="4000" b="1" dirty="0" err="1">
                <a:solidFill>
                  <a:srgbClr val="FF0000"/>
                </a:solidFill>
              </a:rPr>
              <a:t>study</a:t>
            </a:r>
            <a:r>
              <a:rPr lang="sv-SE" sz="4000" b="1" dirty="0">
                <a:solidFill>
                  <a:srgbClr val="FF0000"/>
                </a:solidFill>
              </a:rPr>
              <a:t> </a:t>
            </a:r>
            <a:r>
              <a:rPr lang="sv-SE" sz="4000" b="1" dirty="0" smtClean="0">
                <a:solidFill>
                  <a:srgbClr val="FF0000"/>
                </a:solidFill>
              </a:rPr>
              <a:t>protein- </a:t>
            </a:r>
            <a:r>
              <a:rPr lang="sv-SE" sz="4000" b="1" dirty="0">
                <a:solidFill>
                  <a:srgbClr val="FF0000"/>
                </a:solidFill>
              </a:rPr>
              <a:t>protein interaction?</a:t>
            </a:r>
            <a:endParaRPr lang="en-US" sz="4000" b="1" dirty="0">
              <a:solidFill>
                <a:srgbClr val="FF0000"/>
              </a:solidFill>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64</a:t>
            </a:fld>
            <a:endParaRPr lang="en-US">
              <a:solidFill>
                <a:srgbClr val="2E2B21">
                  <a:lumMod val="90000"/>
                  <a:lumOff val="10000"/>
                </a:srgbClr>
              </a:solidFill>
            </a:endParaRPr>
          </a:p>
        </p:txBody>
      </p:sp>
    </p:spTree>
    <p:extLst>
      <p:ext uri="{BB962C8B-B14F-4D97-AF65-F5344CB8AC3E}">
        <p14:creationId xmlns:p14="http://schemas.microsoft.com/office/powerpoint/2010/main" val="32610420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29284" y="572690"/>
            <a:ext cx="9720072" cy="1499616"/>
          </a:xfrm>
        </p:spPr>
        <p:txBody>
          <a:bodyPr>
            <a:normAutofit fontScale="90000"/>
          </a:bodyPr>
          <a:lstStyle/>
          <a:p>
            <a:pPr algn="just"/>
            <a:r>
              <a:rPr lang="en-US" altLang="en-US" sz="3600" b="1" dirty="0" smtClean="0">
                <a:solidFill>
                  <a:srgbClr val="FF0000"/>
                </a:solidFill>
                <a:latin typeface="Arial" panose="020B0604020202020204" pitchFamily="34" charset="0"/>
                <a:cs typeface="Arial" panose="020B0604020202020204" pitchFamily="34" charset="0"/>
              </a:rPr>
              <a:t>Overview of Techniques to study PPI</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altLang="en-US" dirty="0" smtClean="0"/>
          </a:p>
        </p:txBody>
      </p:sp>
      <p:sp>
        <p:nvSpPr>
          <p:cNvPr id="7171" name="Rectangle 4"/>
          <p:cNvSpPr>
            <a:spLocks noGrp="1" noChangeArrowheads="1"/>
          </p:cNvSpPr>
          <p:nvPr>
            <p:ph sz="half" idx="1"/>
          </p:nvPr>
        </p:nvSpPr>
        <p:spPr>
          <a:xfrm>
            <a:off x="1610220" y="1822537"/>
            <a:ext cx="4754880" cy="4023360"/>
          </a:xfrm>
        </p:spPr>
        <p:txBody>
          <a:bodyPr/>
          <a:lstStyle/>
          <a:p>
            <a:pPr eaLnBrk="1" hangingPunct="1"/>
            <a:r>
              <a:rPr lang="sv-SE" altLang="en-US" sz="2400" dirty="0" smtClean="0">
                <a:latin typeface="Arial" panose="020B0604020202020204" pitchFamily="34" charset="0"/>
                <a:cs typeface="Arial" panose="020B0604020202020204" pitchFamily="34" charset="0"/>
              </a:rPr>
              <a:t>Gel filtration</a:t>
            </a:r>
          </a:p>
          <a:p>
            <a:pPr eaLnBrk="1" hangingPunct="1"/>
            <a:r>
              <a:rPr lang="sv-SE" altLang="en-US" sz="2400" b="1" dirty="0" smtClean="0">
                <a:solidFill>
                  <a:srgbClr val="FF0000"/>
                </a:solidFill>
                <a:latin typeface="Arial" panose="020B0604020202020204" pitchFamily="34" charset="0"/>
                <a:cs typeface="Arial" panose="020B0604020202020204" pitchFamily="34" charset="0"/>
              </a:rPr>
              <a:t>Far western blot</a:t>
            </a:r>
          </a:p>
          <a:p>
            <a:pPr eaLnBrk="1" hangingPunct="1"/>
            <a:r>
              <a:rPr lang="sv-SE" altLang="en-US" sz="2400" dirty="0" smtClean="0">
                <a:latin typeface="Arial" panose="020B0604020202020204" pitchFamily="34" charset="0"/>
                <a:cs typeface="Arial" panose="020B0604020202020204" pitchFamily="34" charset="0"/>
              </a:rPr>
              <a:t>Affinity chromatography</a:t>
            </a:r>
          </a:p>
          <a:p>
            <a:pPr eaLnBrk="1" hangingPunct="1"/>
            <a:r>
              <a:rPr lang="sv-SE" altLang="en-US" sz="2400" b="1" dirty="0" smtClean="0">
                <a:solidFill>
                  <a:srgbClr val="FF0000"/>
                </a:solidFill>
                <a:latin typeface="Arial" panose="020B0604020202020204" pitchFamily="34" charset="0"/>
                <a:cs typeface="Arial" panose="020B0604020202020204" pitchFamily="34" charset="0"/>
              </a:rPr>
              <a:t>Co-immunopercipitation</a:t>
            </a:r>
          </a:p>
          <a:p>
            <a:pPr eaLnBrk="1" hangingPunct="1"/>
            <a:r>
              <a:rPr lang="sv-SE" altLang="en-US" sz="2400" dirty="0" smtClean="0">
                <a:latin typeface="Arial" panose="020B0604020202020204" pitchFamily="34" charset="0"/>
                <a:cs typeface="Arial" panose="020B0604020202020204" pitchFamily="34" charset="0"/>
              </a:rPr>
              <a:t>Capillary elecrophoresis</a:t>
            </a:r>
          </a:p>
          <a:p>
            <a:pPr eaLnBrk="1" hangingPunct="1"/>
            <a:r>
              <a:rPr lang="sv-SE" altLang="en-US" sz="2400" dirty="0" smtClean="0">
                <a:latin typeface="Arial" panose="020B0604020202020204" pitchFamily="34" charset="0"/>
                <a:cs typeface="Arial" panose="020B0604020202020204" pitchFamily="34" charset="0"/>
              </a:rPr>
              <a:t>Biosensor</a:t>
            </a:r>
          </a:p>
          <a:p>
            <a:pPr eaLnBrk="1" hangingPunct="1"/>
            <a:endParaRPr lang="en-US" altLang="en-US" dirty="0" smtClean="0"/>
          </a:p>
        </p:txBody>
      </p:sp>
      <p:sp>
        <p:nvSpPr>
          <p:cNvPr id="7172" name="Rectangle 5"/>
          <p:cNvSpPr>
            <a:spLocks noGrp="1" noChangeArrowheads="1"/>
          </p:cNvSpPr>
          <p:nvPr>
            <p:ph sz="half" idx="2"/>
          </p:nvPr>
        </p:nvSpPr>
        <p:spPr>
          <a:xfrm>
            <a:off x="6365100" y="1822537"/>
            <a:ext cx="4754880" cy="4023360"/>
          </a:xfrm>
        </p:spPr>
        <p:txBody>
          <a:bodyPr>
            <a:normAutofit/>
          </a:bodyPr>
          <a:lstStyle/>
          <a:p>
            <a:pPr eaLnBrk="1" hangingPunct="1"/>
            <a:r>
              <a:rPr lang="sv-SE" altLang="en-US" sz="2400" dirty="0" smtClean="0">
                <a:latin typeface="Arial" panose="020B0604020202020204" pitchFamily="34" charset="0"/>
                <a:cs typeface="Arial" panose="020B0604020202020204" pitchFamily="34" charset="0"/>
              </a:rPr>
              <a:t>FRET microscopy</a:t>
            </a:r>
          </a:p>
          <a:p>
            <a:pPr eaLnBrk="1" hangingPunct="1"/>
            <a:r>
              <a:rPr lang="sv-SE" altLang="en-US" sz="2400" b="1" dirty="0" smtClean="0">
                <a:solidFill>
                  <a:srgbClr val="FF0000"/>
                </a:solidFill>
                <a:latin typeface="Arial" panose="020B0604020202020204" pitchFamily="34" charset="0"/>
                <a:cs typeface="Arial" panose="020B0604020202020204" pitchFamily="34" charset="0"/>
              </a:rPr>
              <a:t>Confocal microscopy</a:t>
            </a:r>
          </a:p>
          <a:p>
            <a:pPr eaLnBrk="1" hangingPunct="1"/>
            <a:r>
              <a:rPr lang="sv-SE" altLang="en-US" sz="2400" dirty="0" smtClean="0">
                <a:latin typeface="Arial" panose="020B0604020202020204" pitchFamily="34" charset="0"/>
                <a:cs typeface="Arial" panose="020B0604020202020204" pitchFamily="34" charset="0"/>
              </a:rPr>
              <a:t>2 hybrid assay</a:t>
            </a:r>
          </a:p>
          <a:p>
            <a:pPr eaLnBrk="1" hangingPunct="1"/>
            <a:r>
              <a:rPr lang="sv-SE" altLang="en-US" sz="2400" dirty="0" smtClean="0">
                <a:latin typeface="Arial" panose="020B0604020202020204" pitchFamily="34" charset="0"/>
                <a:cs typeface="Arial" panose="020B0604020202020204" pitchFamily="34" charset="0"/>
              </a:rPr>
              <a:t>Protein microarry</a:t>
            </a:r>
          </a:p>
          <a:p>
            <a:pPr eaLnBrk="1" hangingPunct="1"/>
            <a:r>
              <a:rPr lang="sv-SE" altLang="en-US" sz="2400" dirty="0" smtClean="0">
                <a:latin typeface="Arial" panose="020B0604020202020204" pitchFamily="34" charset="0"/>
                <a:cs typeface="Arial" panose="020B0604020202020204" pitchFamily="34" charset="0"/>
              </a:rPr>
              <a:t>Maspec</a:t>
            </a:r>
          </a:p>
          <a:p>
            <a:pPr eaLnBrk="1" hangingPunct="1"/>
            <a:r>
              <a:rPr lang="sv-SE" altLang="en-US" sz="2400" dirty="0" smtClean="0">
                <a:latin typeface="Arial" panose="020B0604020202020204" pitchFamily="34" charset="0"/>
                <a:cs typeface="Arial" panose="020B0604020202020204" pitchFamily="34" charset="0"/>
              </a:rPr>
              <a:t>NMR</a:t>
            </a:r>
          </a:p>
          <a:p>
            <a:pPr eaLnBrk="1" hangingPunct="1"/>
            <a:r>
              <a:rPr lang="sv-SE" altLang="en-US" sz="2400" dirty="0" smtClean="0">
                <a:latin typeface="Arial" panose="020B0604020202020204" pitchFamily="34" charset="0"/>
                <a:cs typeface="Arial" panose="020B0604020202020204" pitchFamily="34" charset="0"/>
              </a:rPr>
              <a:t>Co-crystallization for crystallography</a:t>
            </a:r>
            <a:endParaRPr lang="en-US" altLang="en-US" sz="2400" dirty="0" smtClean="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65</a:t>
            </a:fld>
            <a:endParaRPr lang="en-US">
              <a:solidFill>
                <a:srgbClr val="2E2B21">
                  <a:lumMod val="90000"/>
                  <a:lumOff val="10000"/>
                </a:srgbClr>
              </a:solidFill>
            </a:endParaRPr>
          </a:p>
        </p:txBody>
      </p:sp>
    </p:spTree>
    <p:extLst>
      <p:ext uri="{BB962C8B-B14F-4D97-AF65-F5344CB8AC3E}">
        <p14:creationId xmlns:p14="http://schemas.microsoft.com/office/powerpoint/2010/main" val="29052696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3118918" y="-156518"/>
            <a:ext cx="9720072" cy="1499616"/>
          </a:xfrm>
        </p:spPr>
        <p:txBody>
          <a:bodyPr/>
          <a:lstStyle/>
          <a:p>
            <a:pPr eaLnBrk="1" hangingPunct="1"/>
            <a:r>
              <a:rPr lang="sv-SE" altLang="en-US" b="1" dirty="0" smtClean="0">
                <a:solidFill>
                  <a:srgbClr val="FF0000"/>
                </a:solidFill>
              </a:rPr>
              <a:t>Far western blot</a:t>
            </a:r>
            <a:endParaRPr lang="en-US" altLang="en-US" b="1" dirty="0" smtClean="0">
              <a:solidFill>
                <a:srgbClr val="FF0000"/>
              </a:solidFill>
            </a:endParaRPr>
          </a:p>
        </p:txBody>
      </p:sp>
      <p:sp>
        <p:nvSpPr>
          <p:cNvPr id="2" name="Rectangle 1"/>
          <p:cNvSpPr/>
          <p:nvPr/>
        </p:nvSpPr>
        <p:spPr>
          <a:xfrm>
            <a:off x="542794" y="1784700"/>
            <a:ext cx="11093886" cy="3416320"/>
          </a:xfrm>
          <a:prstGeom prst="rect">
            <a:avLst/>
          </a:prstGeom>
        </p:spPr>
        <p:txBody>
          <a:bodyPr wrap="square">
            <a:spAutoFit/>
          </a:bodyPr>
          <a:lstStyle/>
          <a:p>
            <a:r>
              <a:rPr lang="en-US" sz="2400" b="1" dirty="0" smtClean="0">
                <a:solidFill>
                  <a:srgbClr val="FF0000"/>
                </a:solidFill>
                <a:latin typeface="Helvetica Neue"/>
              </a:rPr>
              <a:t>       The </a:t>
            </a:r>
            <a:r>
              <a:rPr lang="en-US" sz="2400" b="1" dirty="0">
                <a:solidFill>
                  <a:srgbClr val="FF0000"/>
                </a:solidFill>
                <a:latin typeface="Helvetica Neue"/>
              </a:rPr>
              <a:t>far-Western blot technique is similar to </a:t>
            </a:r>
            <a:r>
              <a:rPr lang="en-US" sz="2400" b="1" dirty="0" smtClean="0">
                <a:solidFill>
                  <a:srgbClr val="FF0000"/>
                </a:solidFill>
                <a:latin typeface="Helvetica Neue"/>
              </a:rPr>
              <a:t>Western blotting</a:t>
            </a:r>
            <a:r>
              <a:rPr lang="en-US" sz="2400" dirty="0" smtClean="0">
                <a:solidFill>
                  <a:srgbClr val="333333"/>
                </a:solidFill>
                <a:latin typeface="Helvetica Neue"/>
              </a:rPr>
              <a:t>: </a:t>
            </a:r>
          </a:p>
          <a:p>
            <a:endParaRPr lang="en-US" sz="2400" dirty="0">
              <a:solidFill>
                <a:srgbClr val="333333"/>
              </a:solidFill>
              <a:latin typeface="Helvetica Neue"/>
            </a:endParaRPr>
          </a:p>
          <a:p>
            <a:endParaRPr lang="en-US" sz="2400" dirty="0" smtClean="0">
              <a:solidFill>
                <a:srgbClr val="333333"/>
              </a:solidFill>
              <a:latin typeface="Helvetica Neue"/>
            </a:endParaRPr>
          </a:p>
          <a:p>
            <a:endParaRPr lang="en-US" sz="2400" dirty="0" smtClean="0">
              <a:solidFill>
                <a:srgbClr val="333333"/>
              </a:solidFill>
              <a:latin typeface="Helvetica Neue"/>
            </a:endParaRPr>
          </a:p>
          <a:p>
            <a:pPr marL="285750" indent="-285750">
              <a:buFont typeface="Wingdings" panose="05000000000000000000" pitchFamily="2" charset="2"/>
              <a:buChar char="ü"/>
            </a:pPr>
            <a:r>
              <a:rPr lang="en-US" sz="2400" dirty="0" smtClean="0">
                <a:solidFill>
                  <a:srgbClr val="333333"/>
                </a:solidFill>
                <a:latin typeface="Helvetica Neue"/>
              </a:rPr>
              <a:t>in </a:t>
            </a:r>
            <a:r>
              <a:rPr lang="en-US" sz="2400" dirty="0">
                <a:solidFill>
                  <a:srgbClr val="333333"/>
                </a:solidFill>
                <a:latin typeface="Helvetica Neue"/>
              </a:rPr>
              <a:t>a </a:t>
            </a:r>
            <a:r>
              <a:rPr lang="en-US" sz="2400" dirty="0">
                <a:solidFill>
                  <a:srgbClr val="FF0000"/>
                </a:solidFill>
                <a:latin typeface="Helvetica Neue"/>
              </a:rPr>
              <a:t>Western blot</a:t>
            </a:r>
            <a:r>
              <a:rPr lang="en-US" sz="2400" dirty="0">
                <a:solidFill>
                  <a:srgbClr val="333333"/>
                </a:solidFill>
                <a:latin typeface="Helvetica Neue"/>
              </a:rPr>
              <a:t>, an antibody is used to detect the corresponding antigen on a </a:t>
            </a:r>
            <a:r>
              <a:rPr lang="en-US" sz="2400" dirty="0" smtClean="0">
                <a:solidFill>
                  <a:srgbClr val="333333"/>
                </a:solidFill>
                <a:latin typeface="Helvetica Neue"/>
              </a:rPr>
              <a:t>membrane</a:t>
            </a:r>
          </a:p>
          <a:p>
            <a:endParaRPr lang="en-US" sz="2400" dirty="0">
              <a:solidFill>
                <a:srgbClr val="333333"/>
              </a:solidFill>
              <a:latin typeface="Helvetica Neue"/>
            </a:endParaRPr>
          </a:p>
          <a:p>
            <a:pPr marL="285750" indent="-285750">
              <a:buFont typeface="Wingdings" panose="05000000000000000000" pitchFamily="2" charset="2"/>
              <a:buChar char="Ø"/>
            </a:pPr>
            <a:r>
              <a:rPr lang="en-US" sz="2400" dirty="0" smtClean="0">
                <a:solidFill>
                  <a:srgbClr val="333333"/>
                </a:solidFill>
                <a:latin typeface="Helvetica Neue"/>
              </a:rPr>
              <a:t> </a:t>
            </a:r>
            <a:r>
              <a:rPr lang="en-US" sz="2400" dirty="0" smtClean="0">
                <a:solidFill>
                  <a:srgbClr val="FF0000"/>
                </a:solidFill>
                <a:latin typeface="Helvetica Neue"/>
              </a:rPr>
              <a:t>In far-Western </a:t>
            </a:r>
            <a:r>
              <a:rPr lang="en-US" sz="2400" dirty="0">
                <a:solidFill>
                  <a:srgbClr val="FF0000"/>
                </a:solidFill>
                <a:latin typeface="Helvetica Neue"/>
              </a:rPr>
              <a:t>analysis</a:t>
            </a:r>
            <a:r>
              <a:rPr lang="en-US" sz="2400" dirty="0">
                <a:solidFill>
                  <a:srgbClr val="333333"/>
                </a:solidFill>
                <a:latin typeface="Helvetica Neue"/>
              </a:rPr>
              <a:t>, a labeled or </a:t>
            </a:r>
            <a:r>
              <a:rPr lang="en-US" sz="2400" dirty="0" smtClean="0">
                <a:solidFill>
                  <a:srgbClr val="333333"/>
                </a:solidFill>
                <a:latin typeface="Helvetica Neue"/>
              </a:rPr>
              <a:t>antibody that </a:t>
            </a:r>
            <a:r>
              <a:rPr lang="en-US" sz="2400" dirty="0" err="1" smtClean="0">
                <a:solidFill>
                  <a:srgbClr val="333333"/>
                </a:solidFill>
                <a:latin typeface="Helvetica Neue"/>
              </a:rPr>
              <a:t>detced</a:t>
            </a:r>
            <a:r>
              <a:rPr lang="en-US" sz="2400" dirty="0" smtClean="0">
                <a:solidFill>
                  <a:srgbClr val="333333"/>
                </a:solidFill>
                <a:latin typeface="Helvetica Neue"/>
              </a:rPr>
              <a:t> a </a:t>
            </a:r>
            <a:r>
              <a:rPr lang="en-US" sz="2400" dirty="0">
                <a:solidFill>
                  <a:srgbClr val="333333"/>
                </a:solidFill>
                <a:latin typeface="Helvetica Neue"/>
              </a:rPr>
              <a:t>"bait" protein is used to probe and </a:t>
            </a:r>
            <a:r>
              <a:rPr lang="en-US" sz="2400" dirty="0" smtClean="0">
                <a:solidFill>
                  <a:srgbClr val="333333"/>
                </a:solidFill>
                <a:latin typeface="Helvetica Neue"/>
              </a:rPr>
              <a:t> </a:t>
            </a:r>
            <a:r>
              <a:rPr lang="en-US" sz="2400" dirty="0">
                <a:solidFill>
                  <a:srgbClr val="333333"/>
                </a:solidFill>
                <a:latin typeface="Helvetica Neue"/>
              </a:rPr>
              <a:t>a target "prey" protein on the membrane. </a:t>
            </a:r>
            <a:endParaRPr lang="en-US" sz="2400" dirty="0"/>
          </a:p>
        </p:txBody>
      </p:sp>
      <p:sp>
        <p:nvSpPr>
          <p:cNvPr id="3" name="Slide Number Placeholder 2"/>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66</a:t>
            </a:fld>
            <a:endParaRPr lang="en-US">
              <a:solidFill>
                <a:srgbClr val="2E2B21">
                  <a:lumMod val="90000"/>
                  <a:lumOff val="10000"/>
                </a:srgbClr>
              </a:solidFill>
            </a:endParaRPr>
          </a:p>
        </p:txBody>
      </p:sp>
    </p:spTree>
    <p:extLst>
      <p:ext uri="{BB962C8B-B14F-4D97-AF65-F5344CB8AC3E}">
        <p14:creationId xmlns:p14="http://schemas.microsoft.com/office/powerpoint/2010/main" val="34833067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67</a:t>
            </a:fld>
            <a:endParaRPr lang="en-US">
              <a:solidFill>
                <a:srgbClr val="2E2B21">
                  <a:lumMod val="90000"/>
                  <a:lumOff val="10000"/>
                </a:srgbClr>
              </a:solidFill>
            </a:endParaRPr>
          </a:p>
        </p:txBody>
      </p:sp>
      <p:pic>
        <p:nvPicPr>
          <p:cNvPr id="8194" name="Picture 2" descr="Far-Western-Tag-Fi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6986" y="2352603"/>
            <a:ext cx="11693377" cy="41181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562655" y="564668"/>
            <a:ext cx="6442789" cy="646331"/>
          </a:xfrm>
          <a:prstGeom prst="rect">
            <a:avLst/>
          </a:prstGeom>
        </p:spPr>
        <p:txBody>
          <a:bodyPr wrap="none">
            <a:spAutoFit/>
          </a:bodyPr>
          <a:lstStyle/>
          <a:p>
            <a:r>
              <a:rPr lang="sv-SE" altLang="en-US" sz="3600" b="1" dirty="0">
                <a:solidFill>
                  <a:srgbClr val="FF0000"/>
                </a:solidFill>
                <a:latin typeface="Arial" panose="020B0604020202020204" pitchFamily="34" charset="0"/>
                <a:cs typeface="Arial" panose="020B0604020202020204" pitchFamily="34" charset="0"/>
              </a:rPr>
              <a:t>Far western </a:t>
            </a:r>
            <a:r>
              <a:rPr lang="sv-SE" altLang="en-US" sz="3600" b="1" dirty="0" smtClean="0">
                <a:solidFill>
                  <a:srgbClr val="FF0000"/>
                </a:solidFill>
                <a:latin typeface="Arial" panose="020B0604020202020204" pitchFamily="34" charset="0"/>
                <a:cs typeface="Arial" panose="020B0604020202020204" pitchFamily="34" charset="0"/>
              </a:rPr>
              <a:t>blot :Procedure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271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68</a:t>
            </a:fld>
            <a:endParaRPr lang="en-US">
              <a:solidFill>
                <a:srgbClr val="2E2B21">
                  <a:lumMod val="90000"/>
                  <a:lumOff val="10000"/>
                </a:srgbClr>
              </a:solidFill>
            </a:endParaRPr>
          </a:p>
        </p:txBody>
      </p:sp>
      <p:pic>
        <p:nvPicPr>
          <p:cNvPr id="3074" name="Picture 2" descr="immunoprecipitation-65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33" y="1603211"/>
            <a:ext cx="6200775" cy="396240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6408908" y="1897299"/>
            <a:ext cx="5402092" cy="4247317"/>
          </a:xfrm>
          <a:prstGeom prst="rect">
            <a:avLst/>
          </a:prstGeom>
        </p:spPr>
        <p:txBody>
          <a:bodyPr wrap="square">
            <a:spAutoFit/>
          </a:bodyPr>
          <a:lstStyle/>
          <a:p>
            <a:r>
              <a:rPr lang="en-US" b="1" dirty="0" smtClean="0">
                <a:solidFill>
                  <a:srgbClr val="FF0000"/>
                </a:solidFill>
                <a:latin typeface="Helvetica Neue"/>
              </a:rPr>
              <a:t> 1</a:t>
            </a:r>
            <a:r>
              <a:rPr lang="en-US" dirty="0" smtClean="0">
                <a:solidFill>
                  <a:srgbClr val="333333"/>
                </a:solidFill>
                <a:latin typeface="Helvetica Neue"/>
              </a:rPr>
              <a:t>. an  antibody against </a:t>
            </a:r>
            <a:r>
              <a:rPr lang="en-US" dirty="0">
                <a:solidFill>
                  <a:srgbClr val="333333"/>
                </a:solidFill>
                <a:latin typeface="Helvetica Neue"/>
              </a:rPr>
              <a:t>a specific target protein forms an immune complex with that target in </a:t>
            </a:r>
            <a:r>
              <a:rPr lang="en-US" dirty="0" smtClean="0">
                <a:solidFill>
                  <a:srgbClr val="333333"/>
                </a:solidFill>
                <a:latin typeface="Helvetica Neue"/>
              </a:rPr>
              <a:t> </a:t>
            </a:r>
            <a:r>
              <a:rPr lang="en-US" dirty="0">
                <a:solidFill>
                  <a:srgbClr val="333333"/>
                </a:solidFill>
                <a:latin typeface="Helvetica Neue"/>
              </a:rPr>
              <a:t>a cell lysate. </a:t>
            </a:r>
            <a:endParaRPr lang="en-US" dirty="0" smtClean="0">
              <a:solidFill>
                <a:srgbClr val="333333"/>
              </a:solidFill>
              <a:latin typeface="Helvetica Neue"/>
            </a:endParaRPr>
          </a:p>
          <a:p>
            <a:endParaRPr lang="en-US" dirty="0">
              <a:solidFill>
                <a:srgbClr val="333333"/>
              </a:solidFill>
              <a:latin typeface="Helvetica Neue"/>
            </a:endParaRPr>
          </a:p>
          <a:p>
            <a:r>
              <a:rPr lang="en-US" b="1" dirty="0" smtClean="0">
                <a:solidFill>
                  <a:srgbClr val="FF0000"/>
                </a:solidFill>
                <a:latin typeface="Helvetica Neue"/>
              </a:rPr>
              <a:t>2. </a:t>
            </a:r>
            <a:r>
              <a:rPr lang="en-US" dirty="0" smtClean="0">
                <a:solidFill>
                  <a:srgbClr val="333333"/>
                </a:solidFill>
                <a:latin typeface="Helvetica Neue"/>
              </a:rPr>
              <a:t>The </a:t>
            </a:r>
            <a:r>
              <a:rPr lang="en-US" dirty="0">
                <a:solidFill>
                  <a:srgbClr val="333333"/>
                </a:solidFill>
                <a:latin typeface="Helvetica Neue"/>
              </a:rPr>
              <a:t>immune complex is </a:t>
            </a:r>
            <a:r>
              <a:rPr lang="en-US" dirty="0" smtClean="0">
                <a:solidFill>
                  <a:srgbClr val="333333"/>
                </a:solidFill>
                <a:latin typeface="Helvetica Neue"/>
              </a:rPr>
              <a:t>precipitated</a:t>
            </a:r>
            <a:r>
              <a:rPr lang="en-US" dirty="0">
                <a:solidFill>
                  <a:srgbClr val="333333"/>
                </a:solidFill>
                <a:latin typeface="Helvetica Neue"/>
              </a:rPr>
              <a:t>, on a beaded support to which an antibody-binding protein is immobilized (such as Protein A or G), and any proteins not precipitated on the beads are washed away. </a:t>
            </a:r>
            <a:endParaRPr lang="en-US" dirty="0" smtClean="0">
              <a:solidFill>
                <a:srgbClr val="333333"/>
              </a:solidFill>
              <a:latin typeface="Helvetica Neue"/>
            </a:endParaRPr>
          </a:p>
          <a:p>
            <a:endParaRPr lang="en-US" dirty="0" smtClean="0">
              <a:solidFill>
                <a:srgbClr val="333333"/>
              </a:solidFill>
              <a:latin typeface="Helvetica Neue"/>
            </a:endParaRPr>
          </a:p>
          <a:p>
            <a:r>
              <a:rPr lang="en-US" b="1" dirty="0" smtClean="0">
                <a:solidFill>
                  <a:srgbClr val="FF0000"/>
                </a:solidFill>
                <a:latin typeface="Helvetica Neue"/>
              </a:rPr>
              <a:t>3. </a:t>
            </a:r>
            <a:r>
              <a:rPr lang="en-US" dirty="0" smtClean="0">
                <a:solidFill>
                  <a:srgbClr val="333333"/>
                </a:solidFill>
                <a:latin typeface="Helvetica Neue"/>
              </a:rPr>
              <a:t>Finally</a:t>
            </a:r>
            <a:r>
              <a:rPr lang="en-US" dirty="0">
                <a:solidFill>
                  <a:srgbClr val="333333"/>
                </a:solidFill>
                <a:latin typeface="Helvetica Neue"/>
              </a:rPr>
              <a:t>, the antigen </a:t>
            </a:r>
            <a:r>
              <a:rPr lang="en-US" dirty="0" smtClean="0">
                <a:solidFill>
                  <a:srgbClr val="333333"/>
                </a:solidFill>
                <a:latin typeface="Helvetica Neue"/>
              </a:rPr>
              <a:t>is </a:t>
            </a:r>
            <a:r>
              <a:rPr lang="en-US" dirty="0">
                <a:solidFill>
                  <a:srgbClr val="333333"/>
                </a:solidFill>
                <a:latin typeface="Helvetica Neue"/>
              </a:rPr>
              <a:t>eluted from the support and analyzed by sodium dodecyl sulfate-polyacrylamide gel electrophoresis (SDS-PAGE), often followed by Western blot detection to verify the identity of the antigen.</a:t>
            </a:r>
            <a:endParaRPr lang="en-US" b="0" i="0" dirty="0">
              <a:solidFill>
                <a:srgbClr val="333333"/>
              </a:solidFill>
              <a:effectLst/>
              <a:latin typeface="Helvetica Neue"/>
            </a:endParaRPr>
          </a:p>
        </p:txBody>
      </p:sp>
      <p:sp>
        <p:nvSpPr>
          <p:cNvPr id="8" name="Title 7"/>
          <p:cNvSpPr>
            <a:spLocks noGrp="1"/>
          </p:cNvSpPr>
          <p:nvPr>
            <p:ph type="title"/>
          </p:nvPr>
        </p:nvSpPr>
        <p:spPr>
          <a:xfrm>
            <a:off x="1875708" y="152009"/>
            <a:ext cx="6784678" cy="978729"/>
          </a:xfrm>
          <a:prstGeom prst="rect">
            <a:avLst/>
          </a:prstGeom>
        </p:spPr>
        <p:txBody>
          <a:bodyPr wrap="none">
            <a:spAutoFit/>
          </a:bodyPr>
          <a:lstStyle/>
          <a:p>
            <a:r>
              <a:rPr lang="sv-SE" altLang="en-US" sz="3600" b="1" dirty="0" smtClean="0">
                <a:solidFill>
                  <a:srgbClr val="FF0000"/>
                </a:solidFill>
                <a:latin typeface="Arial" panose="020B0604020202020204" pitchFamily="34" charset="0"/>
                <a:cs typeface="Arial" panose="020B0604020202020204" pitchFamily="34" charset="0"/>
              </a:rPr>
              <a:t>IMMUNOPRECIPITATION (IP)</a:t>
            </a:r>
            <a:br>
              <a:rPr lang="sv-SE" altLang="en-US" sz="3600" b="1" dirty="0" smtClean="0">
                <a:solidFill>
                  <a:srgbClr val="FF0000"/>
                </a:solidFill>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
        <p:nvSpPr>
          <p:cNvPr id="7" name="Rectangle 6"/>
          <p:cNvSpPr/>
          <p:nvPr/>
        </p:nvSpPr>
        <p:spPr>
          <a:xfrm>
            <a:off x="467637" y="574452"/>
            <a:ext cx="11143989" cy="830997"/>
          </a:xfrm>
          <a:prstGeom prst="rect">
            <a:avLst/>
          </a:prstGeom>
        </p:spPr>
        <p:txBody>
          <a:bodyPr wrap="square">
            <a:spAutoFit/>
          </a:bodyPr>
          <a:lstStyle/>
          <a:p>
            <a:r>
              <a:rPr lang="en-US" sz="2400" dirty="0">
                <a:solidFill>
                  <a:srgbClr val="333333"/>
                </a:solidFill>
                <a:latin typeface="Arial" panose="020B0604020202020204" pitchFamily="34" charset="0"/>
                <a:cs typeface="Arial" panose="020B0604020202020204" pitchFamily="34" charset="0"/>
              </a:rPr>
              <a:t>Immunoprecipitation is one of the most widely used methods for antigen detection and purification</a:t>
            </a:r>
            <a:endParaRPr lang="en-US" sz="2400" dirty="0">
              <a:latin typeface="Arial" panose="020B0604020202020204" pitchFamily="34" charset="0"/>
              <a:cs typeface="Arial" panose="020B0604020202020204" pitchFamily="34" charset="0"/>
            </a:endParaRPr>
          </a:p>
        </p:txBody>
      </p:sp>
      <p:sp>
        <p:nvSpPr>
          <p:cNvPr id="10" name="Title 7"/>
          <p:cNvSpPr txBox="1">
            <a:spLocks/>
          </p:cNvSpPr>
          <p:nvPr/>
        </p:nvSpPr>
        <p:spPr>
          <a:xfrm>
            <a:off x="6408908" y="1354822"/>
            <a:ext cx="3557384" cy="535531"/>
          </a:xfrm>
          <a:prstGeom prst="rect">
            <a:avLst/>
          </a:prstGeom>
        </p:spPr>
        <p:txBody>
          <a:bodyPr vert="horz" wrap="none" lIns="91440" tIns="45720" rIns="91440" bIns="45720" rtlCol="0" anchor="ctr">
            <a:sp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600" b="1" dirty="0" smtClean="0">
                <a:solidFill>
                  <a:srgbClr val="FF0000"/>
                </a:solidFill>
                <a:latin typeface="Arial" panose="020B0604020202020204" pitchFamily="34" charset="0"/>
                <a:cs typeface="Arial" panose="020B0604020202020204" pitchFamily="34" charset="0"/>
              </a:rPr>
              <a:t>PROCEDURE:</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3274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69</a:t>
            </a:fld>
            <a:endParaRPr lang="en-US">
              <a:solidFill>
                <a:srgbClr val="2E2B21">
                  <a:lumMod val="90000"/>
                  <a:lumOff val="10000"/>
                </a:srgbClr>
              </a:solidFill>
            </a:endParaRPr>
          </a:p>
        </p:txBody>
      </p:sp>
      <p:sp>
        <p:nvSpPr>
          <p:cNvPr id="6" name="Rectangle 5"/>
          <p:cNvSpPr/>
          <p:nvPr/>
        </p:nvSpPr>
        <p:spPr>
          <a:xfrm>
            <a:off x="7423551" y="997937"/>
            <a:ext cx="4568235" cy="3416320"/>
          </a:xfrm>
          <a:prstGeom prst="rect">
            <a:avLst/>
          </a:prstGeom>
        </p:spPr>
        <p:txBody>
          <a:bodyPr wrap="square">
            <a:spAutoFit/>
          </a:bodyPr>
          <a:lstStyle/>
          <a:p>
            <a:pPr algn="just">
              <a:lnSpc>
                <a:spcPct val="150000"/>
              </a:lnSpc>
            </a:pPr>
            <a:r>
              <a:rPr lang="en-US" dirty="0" smtClean="0">
                <a:solidFill>
                  <a:srgbClr val="333333"/>
                </a:solidFill>
                <a:latin typeface="Arial" panose="020B0604020202020204" pitchFamily="34" charset="0"/>
                <a:cs typeface="Arial" panose="020B0604020202020204" pitchFamily="34" charset="0"/>
              </a:rPr>
              <a:t>Co-immunoprecipitation </a:t>
            </a:r>
            <a:r>
              <a:rPr lang="en-US" dirty="0">
                <a:solidFill>
                  <a:srgbClr val="333333"/>
                </a:solidFill>
                <a:latin typeface="Arial" panose="020B0604020202020204" pitchFamily="34" charset="0"/>
                <a:cs typeface="Arial" panose="020B0604020202020204" pitchFamily="34" charset="0"/>
              </a:rPr>
              <a:t>is an extension of IP that is based on the potential of IP reactions to capture and purify the primary target (i.e., the antigen) as well as other macromolecules that are bound to the target by native interactions in the sample solution. </a:t>
            </a:r>
            <a:endParaRPr lang="en-US" dirty="0" smtClean="0">
              <a:solidFill>
                <a:srgbClr val="333333"/>
              </a:solidFill>
              <a:latin typeface="Arial" panose="020B0604020202020204" pitchFamily="34" charset="0"/>
              <a:cs typeface="Arial" panose="020B0604020202020204" pitchFamily="34" charset="0"/>
            </a:endParaRPr>
          </a:p>
          <a:p>
            <a:pPr algn="just">
              <a:lnSpc>
                <a:spcPct val="150000"/>
              </a:lnSpc>
            </a:pPr>
            <a:endParaRPr lang="en-US" i="0" dirty="0">
              <a:solidFill>
                <a:srgbClr val="333333"/>
              </a:solidFill>
              <a:effectLst/>
              <a:latin typeface="Arial" panose="020B0604020202020204" pitchFamily="34" charset="0"/>
              <a:cs typeface="Arial" panose="020B0604020202020204" pitchFamily="34" charset="0"/>
            </a:endParaRPr>
          </a:p>
        </p:txBody>
      </p:sp>
      <p:sp>
        <p:nvSpPr>
          <p:cNvPr id="9" name="Rectangle 8"/>
          <p:cNvSpPr/>
          <p:nvPr/>
        </p:nvSpPr>
        <p:spPr>
          <a:xfrm>
            <a:off x="200416" y="0"/>
            <a:ext cx="9507253" cy="923330"/>
          </a:xfrm>
          <a:prstGeom prst="rect">
            <a:avLst/>
          </a:prstGeom>
        </p:spPr>
        <p:txBody>
          <a:bodyPr wrap="square">
            <a:spAutoFit/>
          </a:bodyPr>
          <a:lstStyle/>
          <a:p>
            <a:r>
              <a:rPr lang="sv-SE" altLang="en-US" sz="3600" b="1" cap="all" spc="100" dirty="0" smtClean="0">
                <a:solidFill>
                  <a:srgbClr val="FF0000"/>
                </a:solidFill>
                <a:latin typeface="Arial" panose="020B0604020202020204" pitchFamily="34" charset="0"/>
                <a:ea typeface="+mj-ea"/>
                <a:cs typeface="Arial" panose="020B0604020202020204" pitchFamily="34" charset="0"/>
              </a:rPr>
              <a:t>Co-IMMUNOPRECIPITATION </a:t>
            </a:r>
            <a:r>
              <a:rPr lang="sv-SE" altLang="en-US" sz="3600" b="1" cap="all" spc="100" dirty="0">
                <a:solidFill>
                  <a:srgbClr val="FF0000"/>
                </a:solidFill>
                <a:latin typeface="Arial" panose="020B0604020202020204" pitchFamily="34" charset="0"/>
                <a:ea typeface="+mj-ea"/>
                <a:cs typeface="Arial" panose="020B0604020202020204" pitchFamily="34" charset="0"/>
              </a:rPr>
              <a:t>(IP)</a:t>
            </a:r>
            <a:br>
              <a:rPr lang="sv-SE" altLang="en-US" sz="3600" b="1" cap="all" spc="100" dirty="0">
                <a:solidFill>
                  <a:srgbClr val="FF0000"/>
                </a:solidFill>
                <a:latin typeface="Arial" panose="020B0604020202020204" pitchFamily="34" charset="0"/>
                <a:ea typeface="+mj-ea"/>
                <a:cs typeface="Arial" panose="020B0604020202020204" pitchFamily="34" charset="0"/>
              </a:rPr>
            </a:br>
            <a:endParaRPr lang="en-US" dirty="0"/>
          </a:p>
        </p:txBody>
      </p:sp>
      <p:sp>
        <p:nvSpPr>
          <p:cNvPr id="2" name="Rectangle 1"/>
          <p:cNvSpPr/>
          <p:nvPr/>
        </p:nvSpPr>
        <p:spPr>
          <a:xfrm>
            <a:off x="193754" y="4015623"/>
            <a:ext cx="11154946" cy="3416320"/>
          </a:xfrm>
          <a:prstGeom prst="rect">
            <a:avLst/>
          </a:prstGeom>
        </p:spPr>
        <p:txBody>
          <a:bodyPr wrap="square">
            <a:spAutoFit/>
          </a:bodyPr>
          <a:lstStyle/>
          <a:p>
            <a:pPr algn="just">
              <a:lnSpc>
                <a:spcPct val="150000"/>
              </a:lnSpc>
            </a:pPr>
            <a:r>
              <a:rPr lang="en-US" dirty="0">
                <a:solidFill>
                  <a:srgbClr val="333333"/>
                </a:solidFill>
                <a:latin typeface="Arial" panose="020B0604020202020204" pitchFamily="34" charset="0"/>
                <a:cs typeface="Arial" panose="020B0604020202020204" pitchFamily="34" charset="0"/>
              </a:rPr>
              <a:t>A protein complex is detected within a protein mixture by using an antibody that binds specifically  for one of the protein of the complex, forming a </a:t>
            </a:r>
            <a:r>
              <a:rPr lang="en-US" b="1" dirty="0">
                <a:solidFill>
                  <a:srgbClr val="FF0000"/>
                </a:solidFill>
                <a:latin typeface="Arial" panose="020B0604020202020204" pitchFamily="34" charset="0"/>
                <a:cs typeface="Arial" panose="020B0604020202020204" pitchFamily="34" charset="0"/>
              </a:rPr>
              <a:t>immuno-precipitate.</a:t>
            </a:r>
          </a:p>
          <a:p>
            <a:pPr algn="just">
              <a:lnSpc>
                <a:spcPct val="150000"/>
              </a:lnSpc>
            </a:pPr>
            <a:endParaRPr lang="en-US" b="1" dirty="0">
              <a:solidFill>
                <a:srgbClr val="FF0000"/>
              </a:solidFill>
              <a:latin typeface="Arial" panose="020B0604020202020204" pitchFamily="34" charset="0"/>
              <a:cs typeface="Arial" panose="020B0604020202020204" pitchFamily="34" charset="0"/>
            </a:endParaRPr>
          </a:p>
          <a:p>
            <a:pPr algn="just">
              <a:lnSpc>
                <a:spcPct val="150000"/>
              </a:lnSpc>
            </a:pPr>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immunoprecipitate</a:t>
            </a:r>
            <a:r>
              <a:rPr lang="en-US" dirty="0">
                <a:latin typeface="Arial" panose="020B0604020202020204" pitchFamily="34" charset="0"/>
                <a:cs typeface="Arial" panose="020B0604020202020204" pitchFamily="34" charset="0"/>
              </a:rPr>
              <a:t> is </a:t>
            </a:r>
            <a:r>
              <a:rPr lang="en-US" dirty="0" smtClean="0">
                <a:solidFill>
                  <a:srgbClr val="333333"/>
                </a:solidFill>
                <a:latin typeface="Helvetica Neue"/>
              </a:rPr>
              <a:t>eluted </a:t>
            </a:r>
            <a:r>
              <a:rPr lang="en-US" dirty="0">
                <a:solidFill>
                  <a:srgbClr val="333333"/>
                </a:solidFill>
                <a:latin typeface="Helvetica Neue"/>
              </a:rPr>
              <a:t>from the support and analyzed by sodium dodecyl sulfate-polyacrylamide gel electrophoresis (SDS-PAGE), often followed by Western blot detection to verify the identity of the antigen.</a:t>
            </a:r>
          </a:p>
          <a:p>
            <a:pPr algn="just">
              <a:lnSpc>
                <a:spcPct val="150000"/>
              </a:lnSpc>
            </a:pPr>
            <a:endParaRPr lang="en-US" dirty="0">
              <a:latin typeface="Arial" panose="020B0604020202020204" pitchFamily="34" charset="0"/>
              <a:cs typeface="Arial" panose="020B0604020202020204" pitchFamily="34" charset="0"/>
            </a:endParaRPr>
          </a:p>
          <a:p>
            <a:pPr algn="just">
              <a:lnSpc>
                <a:spcPct val="150000"/>
              </a:lnSpc>
            </a:pPr>
            <a:endParaRPr lang="en-US" dirty="0">
              <a:solidFill>
                <a:srgbClr val="333333"/>
              </a:solidFill>
              <a:latin typeface="Arial" panose="020B0604020202020204" pitchFamily="34" charset="0"/>
              <a:cs typeface="Arial" panose="020B0604020202020204" pitchFamily="34" charset="0"/>
            </a:endParaRPr>
          </a:p>
        </p:txBody>
      </p:sp>
      <p:grpSp>
        <p:nvGrpSpPr>
          <p:cNvPr id="13" name="Group 12"/>
          <p:cNvGrpSpPr/>
          <p:nvPr/>
        </p:nvGrpSpPr>
        <p:grpSpPr>
          <a:xfrm>
            <a:off x="200416" y="1026585"/>
            <a:ext cx="6830450" cy="2557673"/>
            <a:chOff x="200416" y="1026585"/>
            <a:chExt cx="6830450" cy="2557673"/>
          </a:xfrm>
        </p:grpSpPr>
        <p:pic>
          <p:nvPicPr>
            <p:cNvPr id="5122" name="Picture 2" descr="http://www.takara.co.kr/file/manual/images/63201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16" y="1026585"/>
              <a:ext cx="6830450" cy="224989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737198" y="3276481"/>
              <a:ext cx="1895070" cy="307777"/>
            </a:xfrm>
            <a:prstGeom prst="rect">
              <a:avLst/>
            </a:prstGeom>
            <a:solidFill>
              <a:schemeClr val="bg1"/>
            </a:solidFill>
          </p:spPr>
          <p:txBody>
            <a:bodyPr wrap="none">
              <a:spAutoFit/>
            </a:bodyPr>
            <a:lstStyle/>
            <a:p>
              <a:pPr algn="ctr"/>
              <a:r>
                <a:rPr lang="en-US" sz="1400" b="1" dirty="0" smtClean="0">
                  <a:latin typeface="Arial" panose="020B0604020202020204" pitchFamily="34" charset="0"/>
                  <a:cs typeface="Arial" panose="020B0604020202020204" pitchFamily="34" charset="0"/>
                </a:rPr>
                <a:t>immuno-precipitate </a:t>
              </a:r>
            </a:p>
          </p:txBody>
        </p:sp>
        <p:cxnSp>
          <p:nvCxnSpPr>
            <p:cNvPr id="10" name="Straight Arrow Connector 9"/>
            <p:cNvCxnSpPr/>
            <p:nvPr/>
          </p:nvCxnSpPr>
          <p:spPr>
            <a:xfrm flipH="1" flipV="1">
              <a:off x="4684734" y="2706097"/>
              <a:ext cx="137786" cy="6547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5525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Grp="1" noChangeArrowheads="1"/>
          </p:cNvSpPr>
          <p:nvPr>
            <p:ph type="body" idx="1"/>
          </p:nvPr>
        </p:nvSpPr>
        <p:spPr>
          <a:xfrm>
            <a:off x="1750686" y="2072736"/>
            <a:ext cx="8826306" cy="4785264"/>
          </a:xfrm>
        </p:spPr>
        <p:txBody>
          <a:bodyPr>
            <a:normAutofit/>
          </a:bodyPr>
          <a:lstStyle/>
          <a:p>
            <a:pPr eaLnBrk="1" hangingPunct="1">
              <a:lnSpc>
                <a:spcPct val="150000"/>
              </a:lnSpc>
              <a:buClrTx/>
              <a:buFont typeface="Wingdings" panose="05000000000000000000" pitchFamily="2" charset="2"/>
              <a:buChar char="Ø"/>
            </a:pPr>
            <a:r>
              <a:rPr lang="en-US" altLang="en-US" sz="3000" dirty="0">
                <a:latin typeface="Arial" panose="020B0604020202020204" pitchFamily="34" charset="0"/>
                <a:cs typeface="Arial" panose="020B0604020202020204" pitchFamily="34" charset="0"/>
              </a:rPr>
              <a:t>Both gels can be used to fractionate single-stranded DNA (or RNA molecules) by incorporating chemical </a:t>
            </a:r>
            <a:r>
              <a:rPr lang="en-US" altLang="en-US" sz="3000" b="1" dirty="0">
                <a:latin typeface="Arial" panose="020B0604020202020204" pitchFamily="34" charset="0"/>
                <a:cs typeface="Arial" panose="020B0604020202020204" pitchFamily="34" charset="0"/>
              </a:rPr>
              <a:t>denaturants</a:t>
            </a:r>
            <a:r>
              <a:rPr lang="en-US" altLang="en-US" sz="3000" dirty="0">
                <a:latin typeface="Arial" panose="020B0604020202020204" pitchFamily="34" charset="0"/>
                <a:cs typeface="Arial" panose="020B0604020202020204" pitchFamily="34" charset="0"/>
              </a:rPr>
              <a:t> in the gels. </a:t>
            </a:r>
          </a:p>
          <a:p>
            <a:pPr eaLnBrk="1" hangingPunct="1">
              <a:lnSpc>
                <a:spcPct val="150000"/>
              </a:lnSpc>
            </a:pPr>
            <a:endParaRPr lang="en-US" altLang="en-US" sz="3000" dirty="0">
              <a:latin typeface="Arial" panose="020B0604020202020204" pitchFamily="34" charset="0"/>
              <a:cs typeface="Arial" panose="020B0604020202020204" pitchFamily="34" charset="0"/>
            </a:endParaRPr>
          </a:p>
          <a:p>
            <a:pPr eaLnBrk="1" hangingPunct="1">
              <a:lnSpc>
                <a:spcPct val="90000"/>
              </a:lnSpc>
            </a:pPr>
            <a:endParaRPr lang="en-US" altLang="en-US" sz="3000" dirty="0">
              <a:latin typeface="Helvetica" panose="020B0604020202020204" pitchFamily="34" charset="0"/>
            </a:endParaRPr>
          </a:p>
          <a:p>
            <a:pPr eaLnBrk="1" hangingPunct="1">
              <a:lnSpc>
                <a:spcPct val="90000"/>
              </a:lnSpc>
              <a:buFontTx/>
              <a:buNone/>
            </a:pPr>
            <a:endParaRPr lang="en-US" altLang="en-US" sz="2100" dirty="0">
              <a:latin typeface="Helvetica"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a:t>
            </a:fld>
            <a:endParaRPr lang="en-US">
              <a:solidFill>
                <a:srgbClr val="2E2B21">
                  <a:lumMod val="90000"/>
                  <a:lumOff val="10000"/>
                </a:srgbClr>
              </a:solidFill>
            </a:endParaRPr>
          </a:p>
        </p:txBody>
      </p:sp>
      <p:sp>
        <p:nvSpPr>
          <p:cNvPr id="4" name="Rectangle 3"/>
          <p:cNvSpPr/>
          <p:nvPr/>
        </p:nvSpPr>
        <p:spPr>
          <a:xfrm>
            <a:off x="1665963" y="1290274"/>
            <a:ext cx="8911029" cy="461665"/>
          </a:xfrm>
          <a:prstGeom prst="rect">
            <a:avLst/>
          </a:prstGeom>
        </p:spPr>
        <p:txBody>
          <a:bodyPr wrap="none">
            <a:spAutoFit/>
          </a:bodyPr>
          <a:lstStyle/>
          <a:p>
            <a:r>
              <a:rPr lang="en-US" altLang="en-US" sz="2400" b="1" dirty="0" smtClean="0">
                <a:solidFill>
                  <a:srgbClr val="FF0000"/>
                </a:solidFill>
                <a:latin typeface="Arial" panose="020B0604020202020204" pitchFamily="34" charset="0"/>
                <a:cs typeface="Arial" panose="020B0604020202020204" pitchFamily="34" charset="0"/>
              </a:rPr>
              <a:t>Properties of DNA and RNA molecules for gel  </a:t>
            </a:r>
            <a:r>
              <a:rPr lang="en-US" altLang="en-US" sz="2400" b="1" dirty="0">
                <a:solidFill>
                  <a:srgbClr val="FF0000"/>
                </a:solidFill>
                <a:latin typeface="Arial" panose="020B0604020202020204" pitchFamily="34" charset="0"/>
                <a:cs typeface="Arial" panose="020B0604020202020204" pitchFamily="34" charset="0"/>
              </a:rPr>
              <a:t>f</a:t>
            </a:r>
            <a:r>
              <a:rPr lang="en-US" altLang="en-US" sz="2400" b="1" dirty="0" smtClean="0">
                <a:solidFill>
                  <a:srgbClr val="FF0000"/>
                </a:solidFill>
                <a:latin typeface="Arial" panose="020B0604020202020204" pitchFamily="34" charset="0"/>
                <a:cs typeface="Arial" panose="020B0604020202020204" pitchFamily="34" charset="0"/>
              </a:rPr>
              <a:t>ractioning   </a:t>
            </a:r>
            <a:endParaRPr lang="en-US" sz="2400" dirty="0">
              <a:solidFill>
                <a:srgbClr val="FF0000"/>
              </a:solidFill>
            </a:endParaRPr>
          </a:p>
        </p:txBody>
      </p:sp>
    </p:spTree>
    <p:extLst>
      <p:ext uri="{BB962C8B-B14F-4D97-AF65-F5344CB8AC3E}">
        <p14:creationId xmlns:p14="http://schemas.microsoft.com/office/powerpoint/2010/main" val="34847103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70</a:t>
            </a:fld>
            <a:endParaRPr lang="en-US">
              <a:solidFill>
                <a:srgbClr val="2E2B21">
                  <a:lumMod val="90000"/>
                  <a:lumOff val="10000"/>
                </a:srgbClr>
              </a:solidFill>
            </a:endParaRPr>
          </a:p>
        </p:txBody>
      </p:sp>
      <p:sp>
        <p:nvSpPr>
          <p:cNvPr id="6" name="Rectangle 5"/>
          <p:cNvSpPr/>
          <p:nvPr/>
        </p:nvSpPr>
        <p:spPr>
          <a:xfrm>
            <a:off x="668054" y="287479"/>
            <a:ext cx="10279694" cy="400110"/>
          </a:xfrm>
          <a:prstGeom prst="rect">
            <a:avLst/>
          </a:prstGeom>
        </p:spPr>
        <p:txBody>
          <a:bodyPr wrap="square">
            <a:spAutoFit/>
          </a:bodyPr>
          <a:lstStyle/>
          <a:p>
            <a:r>
              <a:rPr lang="en-US" sz="2000" b="1" dirty="0">
                <a:solidFill>
                  <a:srgbClr val="333333"/>
                </a:solidFill>
                <a:latin typeface="Arial" panose="020B0604020202020204" pitchFamily="34" charset="0"/>
                <a:cs typeface="Arial" panose="020B0604020202020204" pitchFamily="34" charset="0"/>
              </a:rPr>
              <a:t>Co-immunoprecipitation of transferrin and transferrin receptor protein (CD71)</a:t>
            </a:r>
            <a:endParaRPr lang="en-US" sz="2000" dirty="0">
              <a:latin typeface="Arial" panose="020B0604020202020204" pitchFamily="34" charset="0"/>
              <a:cs typeface="Arial" panose="020B0604020202020204" pitchFamily="34" charset="0"/>
            </a:endParaRPr>
          </a:p>
        </p:txBody>
      </p:sp>
      <p:sp>
        <p:nvSpPr>
          <p:cNvPr id="7" name="Rectangle 6"/>
          <p:cNvSpPr/>
          <p:nvPr/>
        </p:nvSpPr>
        <p:spPr>
          <a:xfrm>
            <a:off x="455112" y="4439379"/>
            <a:ext cx="10492636" cy="2031325"/>
          </a:xfrm>
          <a:prstGeom prst="rect">
            <a:avLst/>
          </a:prstGeom>
        </p:spPr>
        <p:txBody>
          <a:bodyPr wrap="square">
            <a:spAutoFit/>
          </a:bodyPr>
          <a:lstStyle/>
          <a:p>
            <a:r>
              <a:rPr lang="en-US" dirty="0">
                <a:solidFill>
                  <a:srgbClr val="333333"/>
                </a:solidFill>
                <a:latin typeface="Helvetica Neue"/>
              </a:rPr>
              <a:t>Samples were co-</a:t>
            </a:r>
            <a:r>
              <a:rPr lang="en-US" dirty="0" err="1">
                <a:solidFill>
                  <a:srgbClr val="333333"/>
                </a:solidFill>
                <a:latin typeface="Helvetica Neue"/>
              </a:rPr>
              <a:t>immunoprecipitated</a:t>
            </a:r>
            <a:r>
              <a:rPr lang="en-US" dirty="0">
                <a:solidFill>
                  <a:srgbClr val="333333"/>
                </a:solidFill>
                <a:latin typeface="Helvetica Neue"/>
              </a:rPr>
              <a:t> with anti-CD71 antibody immobilized to agarose </a:t>
            </a:r>
            <a:r>
              <a:rPr lang="en-US" dirty="0" smtClean="0">
                <a:solidFill>
                  <a:srgbClr val="333333"/>
                </a:solidFill>
                <a:latin typeface="Helvetica Neue"/>
              </a:rPr>
              <a:t>beads.</a:t>
            </a:r>
          </a:p>
          <a:p>
            <a:r>
              <a:rPr lang="en-US" dirty="0">
                <a:solidFill>
                  <a:srgbClr val="333333"/>
                </a:solidFill>
                <a:latin typeface="Helvetica Neue"/>
              </a:rPr>
              <a:t> </a:t>
            </a:r>
            <a:r>
              <a:rPr lang="en-US" dirty="0" smtClean="0">
                <a:solidFill>
                  <a:srgbClr val="333333"/>
                </a:solidFill>
                <a:latin typeface="Helvetica Neue"/>
              </a:rPr>
              <a:t>Upon </a:t>
            </a:r>
            <a:r>
              <a:rPr lang="en-US" dirty="0">
                <a:solidFill>
                  <a:srgbClr val="333333"/>
                </a:solidFill>
                <a:latin typeface="Helvetica Neue"/>
              </a:rPr>
              <a:t>elution the samples were separated by 4-12% </a:t>
            </a:r>
            <a:r>
              <a:rPr lang="en-US" dirty="0" smtClean="0">
                <a:solidFill>
                  <a:srgbClr val="333333"/>
                </a:solidFill>
                <a:latin typeface="Helvetica Neue"/>
              </a:rPr>
              <a:t>SDS-PAGE</a:t>
            </a:r>
            <a:r>
              <a:rPr lang="en-US" dirty="0">
                <a:solidFill>
                  <a:srgbClr val="333333"/>
                </a:solidFill>
                <a:latin typeface="Helvetica Neue"/>
              </a:rPr>
              <a:t>  transferred to nitrocellulose for Western </a:t>
            </a:r>
            <a:r>
              <a:rPr lang="en-US" dirty="0" smtClean="0">
                <a:solidFill>
                  <a:srgbClr val="333333"/>
                </a:solidFill>
                <a:latin typeface="Helvetica Neue"/>
              </a:rPr>
              <a:t>blotting. </a:t>
            </a:r>
          </a:p>
          <a:p>
            <a:r>
              <a:rPr lang="en-US" dirty="0">
                <a:solidFill>
                  <a:srgbClr val="333333"/>
                </a:solidFill>
                <a:latin typeface="Helvetica Neue"/>
              </a:rPr>
              <a:t>Western blot </a:t>
            </a:r>
            <a:r>
              <a:rPr lang="en-US" dirty="0" smtClean="0">
                <a:solidFill>
                  <a:srgbClr val="333333"/>
                </a:solidFill>
                <a:latin typeface="Helvetica Neue"/>
              </a:rPr>
              <a:t>(</a:t>
            </a:r>
            <a:r>
              <a:rPr lang="en-US" b="1" dirty="0" smtClean="0">
                <a:solidFill>
                  <a:srgbClr val="333333"/>
                </a:solidFill>
                <a:latin typeface="Helvetica Neue"/>
              </a:rPr>
              <a:t>A</a:t>
            </a:r>
            <a:r>
              <a:rPr lang="en-US" dirty="0" smtClean="0">
                <a:solidFill>
                  <a:srgbClr val="333333"/>
                </a:solidFill>
                <a:latin typeface="Helvetica Neue"/>
              </a:rPr>
              <a:t>) </a:t>
            </a:r>
            <a:r>
              <a:rPr lang="en-US" dirty="0">
                <a:solidFill>
                  <a:srgbClr val="333333"/>
                </a:solidFill>
                <a:latin typeface="Helvetica Neue"/>
              </a:rPr>
              <a:t>was probed with </a:t>
            </a:r>
            <a:r>
              <a:rPr lang="en-US" dirty="0" smtClean="0">
                <a:solidFill>
                  <a:srgbClr val="333333"/>
                </a:solidFill>
                <a:latin typeface="Helvetica Neue"/>
              </a:rPr>
              <a:t> </a:t>
            </a:r>
            <a:r>
              <a:rPr lang="en-US" dirty="0">
                <a:solidFill>
                  <a:srgbClr val="333333"/>
                </a:solidFill>
                <a:latin typeface="Helvetica Neue"/>
              </a:rPr>
              <a:t>anti-CD71 antibody followed by </a:t>
            </a:r>
            <a:r>
              <a:rPr lang="en-US" dirty="0" smtClean="0">
                <a:solidFill>
                  <a:srgbClr val="333333"/>
                </a:solidFill>
                <a:latin typeface="Helvetica Neue"/>
              </a:rPr>
              <a:t>Goat </a:t>
            </a:r>
            <a:r>
              <a:rPr lang="en-US" dirty="0">
                <a:solidFill>
                  <a:srgbClr val="333333"/>
                </a:solidFill>
                <a:latin typeface="Helvetica Neue"/>
              </a:rPr>
              <a:t>anti-Mouse-HRP and </a:t>
            </a:r>
            <a:r>
              <a:rPr lang="en-US" dirty="0" smtClean="0">
                <a:solidFill>
                  <a:srgbClr val="333333"/>
                </a:solidFill>
                <a:latin typeface="Helvetica Neue"/>
              </a:rPr>
              <a:t>detected by  Chemiluminescence</a:t>
            </a:r>
          </a:p>
          <a:p>
            <a:r>
              <a:rPr lang="en-US" dirty="0" smtClean="0">
                <a:solidFill>
                  <a:srgbClr val="333333"/>
                </a:solidFill>
                <a:latin typeface="Helvetica Neue"/>
              </a:rPr>
              <a:t>Western </a:t>
            </a:r>
            <a:r>
              <a:rPr lang="en-US" dirty="0">
                <a:solidFill>
                  <a:srgbClr val="333333"/>
                </a:solidFill>
                <a:latin typeface="Helvetica Neue"/>
              </a:rPr>
              <a:t>blot </a:t>
            </a:r>
            <a:r>
              <a:rPr lang="en-US" dirty="0" smtClean="0">
                <a:solidFill>
                  <a:srgbClr val="333333"/>
                </a:solidFill>
                <a:latin typeface="Helvetica Neue"/>
              </a:rPr>
              <a:t>(</a:t>
            </a:r>
            <a:r>
              <a:rPr lang="en-US" b="1" dirty="0" smtClean="0">
                <a:solidFill>
                  <a:srgbClr val="333333"/>
                </a:solidFill>
                <a:latin typeface="Helvetica Neue"/>
              </a:rPr>
              <a:t>B</a:t>
            </a:r>
            <a:r>
              <a:rPr lang="en-US" dirty="0" smtClean="0">
                <a:solidFill>
                  <a:srgbClr val="333333"/>
                </a:solidFill>
                <a:latin typeface="Helvetica Neue"/>
              </a:rPr>
              <a:t>) </a:t>
            </a:r>
            <a:r>
              <a:rPr lang="en-US" dirty="0">
                <a:solidFill>
                  <a:srgbClr val="333333"/>
                </a:solidFill>
                <a:latin typeface="Helvetica Neue"/>
              </a:rPr>
              <a:t>was probed with </a:t>
            </a:r>
            <a:r>
              <a:rPr lang="en-US" dirty="0" smtClean="0">
                <a:solidFill>
                  <a:srgbClr val="333333"/>
                </a:solidFill>
                <a:latin typeface="Helvetica Neue"/>
              </a:rPr>
              <a:t> </a:t>
            </a:r>
            <a:r>
              <a:rPr lang="en-US" dirty="0">
                <a:solidFill>
                  <a:srgbClr val="333333"/>
                </a:solidFill>
                <a:latin typeface="Helvetica Neue"/>
              </a:rPr>
              <a:t>anti-human transferrin antibody followed </a:t>
            </a:r>
            <a:r>
              <a:rPr lang="en-US" dirty="0" err="1" smtClean="0">
                <a:solidFill>
                  <a:srgbClr val="333333"/>
                </a:solidFill>
                <a:latin typeface="Helvetica Neue"/>
              </a:rPr>
              <a:t>bRabbit</a:t>
            </a:r>
            <a:r>
              <a:rPr lang="en-US" dirty="0" smtClean="0">
                <a:solidFill>
                  <a:srgbClr val="333333"/>
                </a:solidFill>
                <a:latin typeface="Helvetica Neue"/>
              </a:rPr>
              <a:t> </a:t>
            </a:r>
            <a:r>
              <a:rPr lang="en-US" dirty="0">
                <a:solidFill>
                  <a:srgbClr val="333333"/>
                </a:solidFill>
                <a:latin typeface="Helvetica Neue"/>
              </a:rPr>
              <a:t>anti-Chicken-HRP and by  </a:t>
            </a:r>
            <a:r>
              <a:rPr lang="en-US" dirty="0" smtClean="0">
                <a:solidFill>
                  <a:srgbClr val="333333"/>
                </a:solidFill>
                <a:latin typeface="Helvetica Neue"/>
              </a:rPr>
              <a:t>Chemiluminescence. </a:t>
            </a:r>
            <a:r>
              <a:rPr lang="en-US" b="1" dirty="0">
                <a:solidFill>
                  <a:srgbClr val="333333"/>
                </a:solidFill>
                <a:latin typeface="Helvetica Neue"/>
              </a:rPr>
              <a:t> </a:t>
            </a:r>
            <a:endParaRPr lang="en-US" dirty="0"/>
          </a:p>
        </p:txBody>
      </p:sp>
      <p:grpSp>
        <p:nvGrpSpPr>
          <p:cNvPr id="13" name="Group 12"/>
          <p:cNvGrpSpPr/>
          <p:nvPr/>
        </p:nvGrpSpPr>
        <p:grpSpPr>
          <a:xfrm>
            <a:off x="2054268" y="1366333"/>
            <a:ext cx="4699348" cy="2982010"/>
            <a:chOff x="2054268" y="1366333"/>
            <a:chExt cx="4699348" cy="2982010"/>
          </a:xfrm>
        </p:grpSpPr>
        <p:pic>
          <p:nvPicPr>
            <p:cNvPr id="14" name="Picture 2" descr="https://tools.thermofisher.com/content/sfs/gallery/high/co-immunoprecipitation-co-ip-kit-fig.jpg"/>
            <p:cNvPicPr>
              <a:picLocks noChangeAspect="1" noChangeArrowheads="1"/>
            </p:cNvPicPr>
            <p:nvPr/>
          </p:nvPicPr>
          <p:blipFill rotWithShape="1">
            <a:blip r:embed="rId2">
              <a:extLst>
                <a:ext uri="{28A0092B-C50C-407E-A947-70E740481C1C}">
                  <a14:useLocalDpi xmlns:a14="http://schemas.microsoft.com/office/drawing/2010/main" val="0"/>
                </a:ext>
              </a:extLst>
            </a:blip>
            <a:srcRect l="33189" t="10075" r="40524"/>
            <a:stretch/>
          </p:blipFill>
          <p:spPr bwMode="auto">
            <a:xfrm>
              <a:off x="2054268" y="1366333"/>
              <a:ext cx="2152390" cy="2957954"/>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https://tools.thermofisher.com/content/sfs/gallery/high/co-immunoprecipitation-co-ip-kit-fig.jpg"/>
            <p:cNvPicPr>
              <a:picLocks noChangeAspect="1" noChangeArrowheads="1"/>
            </p:cNvPicPr>
            <p:nvPr/>
          </p:nvPicPr>
          <p:blipFill rotWithShape="1">
            <a:blip r:embed="rId2">
              <a:extLst>
                <a:ext uri="{28A0092B-C50C-407E-A947-70E740481C1C}">
                  <a14:useLocalDpi xmlns:a14="http://schemas.microsoft.com/office/drawing/2010/main" val="0"/>
                </a:ext>
              </a:extLst>
            </a:blip>
            <a:srcRect l="66385" t="10075" r="7914"/>
            <a:stretch/>
          </p:blipFill>
          <p:spPr bwMode="auto">
            <a:xfrm>
              <a:off x="4649243" y="1390389"/>
              <a:ext cx="2104373" cy="295795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3736931" y="3907449"/>
              <a:ext cx="351378" cy="369332"/>
            </a:xfrm>
            <a:prstGeom prst="rect">
              <a:avLst/>
            </a:prstGeom>
          </p:spPr>
          <p:txBody>
            <a:bodyPr wrap="none">
              <a:spAutoFit/>
            </a:bodyPr>
            <a:lstStyle/>
            <a:p>
              <a:r>
                <a:rPr lang="en-US" b="1" dirty="0">
                  <a:solidFill>
                    <a:srgbClr val="333333"/>
                  </a:solidFill>
                  <a:latin typeface="Helvetica Neue"/>
                </a:rPr>
                <a:t>A</a:t>
              </a:r>
              <a:endParaRPr lang="en-US" dirty="0"/>
            </a:p>
          </p:txBody>
        </p:sp>
        <p:sp>
          <p:nvSpPr>
            <p:cNvPr id="9" name="Rectangle 8"/>
            <p:cNvSpPr/>
            <p:nvPr/>
          </p:nvSpPr>
          <p:spPr>
            <a:xfrm>
              <a:off x="6402238" y="3951621"/>
              <a:ext cx="351378" cy="369332"/>
            </a:xfrm>
            <a:prstGeom prst="rect">
              <a:avLst/>
            </a:prstGeom>
          </p:spPr>
          <p:txBody>
            <a:bodyPr wrap="none">
              <a:spAutoFit/>
            </a:bodyPr>
            <a:lstStyle/>
            <a:p>
              <a:r>
                <a:rPr lang="en-US" b="1" dirty="0">
                  <a:solidFill>
                    <a:srgbClr val="333333"/>
                  </a:solidFill>
                  <a:latin typeface="Helvetica Neue"/>
                </a:rPr>
                <a:t>B</a:t>
              </a:r>
              <a:endParaRPr lang="en-US" dirty="0"/>
            </a:p>
          </p:txBody>
        </p:sp>
      </p:grpSp>
      <p:sp>
        <p:nvSpPr>
          <p:cNvPr id="11" name="Rectangle 10"/>
          <p:cNvSpPr/>
          <p:nvPr/>
        </p:nvSpPr>
        <p:spPr>
          <a:xfrm>
            <a:off x="7486713" y="1599125"/>
            <a:ext cx="3035474" cy="2031325"/>
          </a:xfrm>
          <a:prstGeom prst="rect">
            <a:avLst/>
          </a:prstGeom>
        </p:spPr>
        <p:txBody>
          <a:bodyPr wrap="square">
            <a:spAutoFit/>
          </a:bodyPr>
          <a:lstStyle/>
          <a:p>
            <a:r>
              <a:rPr lang="en-US" b="1" dirty="0">
                <a:solidFill>
                  <a:srgbClr val="333333"/>
                </a:solidFill>
                <a:latin typeface="Helvetica Neue"/>
              </a:rPr>
              <a:t>Lane 1</a:t>
            </a:r>
            <a:r>
              <a:rPr lang="en-US" dirty="0">
                <a:solidFill>
                  <a:srgbClr val="333333"/>
                </a:solidFill>
                <a:latin typeface="Helvetica Neue"/>
              </a:rPr>
              <a:t>. Chemiluminescent MW Marker, </a:t>
            </a:r>
            <a:endParaRPr lang="en-US" dirty="0" smtClean="0">
              <a:solidFill>
                <a:srgbClr val="333333"/>
              </a:solidFill>
              <a:latin typeface="Helvetica Neue"/>
            </a:endParaRPr>
          </a:p>
          <a:p>
            <a:r>
              <a:rPr lang="en-US" b="1" dirty="0" smtClean="0">
                <a:solidFill>
                  <a:srgbClr val="333333"/>
                </a:solidFill>
                <a:latin typeface="Helvetica Neue"/>
              </a:rPr>
              <a:t>Lane </a:t>
            </a:r>
            <a:r>
              <a:rPr lang="en-US" b="1" dirty="0">
                <a:solidFill>
                  <a:srgbClr val="333333"/>
                </a:solidFill>
                <a:latin typeface="Helvetica Neue"/>
              </a:rPr>
              <a:t>2.</a:t>
            </a:r>
            <a:r>
              <a:rPr lang="en-US" dirty="0">
                <a:solidFill>
                  <a:srgbClr val="333333"/>
                </a:solidFill>
                <a:latin typeface="Helvetica Neue"/>
              </a:rPr>
              <a:t> Agarose bead control, </a:t>
            </a:r>
            <a:endParaRPr lang="en-US" dirty="0" smtClean="0">
              <a:solidFill>
                <a:srgbClr val="333333"/>
              </a:solidFill>
              <a:latin typeface="Helvetica Neue"/>
            </a:endParaRPr>
          </a:p>
          <a:p>
            <a:r>
              <a:rPr lang="en-US" b="1" dirty="0" smtClean="0">
                <a:solidFill>
                  <a:srgbClr val="333333"/>
                </a:solidFill>
                <a:latin typeface="Helvetica Neue"/>
              </a:rPr>
              <a:t>Lane </a:t>
            </a:r>
            <a:r>
              <a:rPr lang="en-US" b="1" dirty="0">
                <a:solidFill>
                  <a:srgbClr val="333333"/>
                </a:solidFill>
                <a:latin typeface="Helvetica Neue"/>
              </a:rPr>
              <a:t>3.</a:t>
            </a:r>
            <a:r>
              <a:rPr lang="en-US" dirty="0">
                <a:solidFill>
                  <a:srgbClr val="333333"/>
                </a:solidFill>
                <a:latin typeface="Helvetica Neue"/>
              </a:rPr>
              <a:t> 50ng purified transferrin, </a:t>
            </a:r>
            <a:endParaRPr lang="en-US" dirty="0" smtClean="0">
              <a:solidFill>
                <a:srgbClr val="333333"/>
              </a:solidFill>
              <a:latin typeface="Helvetica Neue"/>
            </a:endParaRPr>
          </a:p>
          <a:p>
            <a:r>
              <a:rPr lang="en-US" b="1" dirty="0" smtClean="0">
                <a:solidFill>
                  <a:srgbClr val="333333"/>
                </a:solidFill>
                <a:latin typeface="Helvetica Neue"/>
              </a:rPr>
              <a:t>Lane </a:t>
            </a:r>
            <a:r>
              <a:rPr lang="en-US" b="1" dirty="0">
                <a:solidFill>
                  <a:srgbClr val="333333"/>
                </a:solidFill>
                <a:latin typeface="Helvetica Neue"/>
              </a:rPr>
              <a:t>4.</a:t>
            </a:r>
            <a:r>
              <a:rPr lang="en-US" dirty="0">
                <a:solidFill>
                  <a:srgbClr val="333333"/>
                </a:solidFill>
                <a:latin typeface="Helvetica Neue"/>
              </a:rPr>
              <a:t> the Co-IP </a:t>
            </a:r>
            <a:r>
              <a:rPr lang="en-US" dirty="0" smtClean="0">
                <a:solidFill>
                  <a:srgbClr val="333333"/>
                </a:solidFill>
                <a:latin typeface="Helvetica Neue"/>
              </a:rPr>
              <a:t>sample </a:t>
            </a:r>
            <a:endParaRPr lang="en-US" dirty="0"/>
          </a:p>
        </p:txBody>
      </p:sp>
    </p:spTree>
    <p:extLst>
      <p:ext uri="{BB962C8B-B14F-4D97-AF65-F5344CB8AC3E}">
        <p14:creationId xmlns:p14="http://schemas.microsoft.com/office/powerpoint/2010/main" val="29731537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852927" y="0"/>
            <a:ext cx="9720072" cy="1499616"/>
          </a:xfrm>
        </p:spPr>
        <p:txBody>
          <a:bodyPr/>
          <a:lstStyle/>
          <a:p>
            <a:pPr eaLnBrk="1" hangingPunct="1"/>
            <a:r>
              <a:rPr lang="sv-SE" altLang="en-US" b="1" dirty="0" smtClean="0">
                <a:solidFill>
                  <a:srgbClr val="FF0000"/>
                </a:solidFill>
              </a:rPr>
              <a:t>Confocal microscopy </a:t>
            </a:r>
            <a:endParaRPr lang="en-US" altLang="en-US" b="1" dirty="0" smtClean="0">
              <a:solidFill>
                <a:srgbClr val="FF0000"/>
              </a:solidFill>
            </a:endParaRPr>
          </a:p>
        </p:txBody>
      </p:sp>
      <p:sp>
        <p:nvSpPr>
          <p:cNvPr id="21507" name="Rectangle 3"/>
          <p:cNvSpPr>
            <a:spLocks noGrp="1" noChangeArrowheads="1"/>
          </p:cNvSpPr>
          <p:nvPr>
            <p:ph idx="1"/>
          </p:nvPr>
        </p:nvSpPr>
        <p:spPr>
          <a:xfrm>
            <a:off x="551145" y="908137"/>
            <a:ext cx="11035430" cy="4023360"/>
          </a:xfrm>
        </p:spPr>
        <p:txBody>
          <a:bodyPr/>
          <a:lstStyle/>
          <a:p>
            <a:pPr algn="ctr" eaLnBrk="1" hangingPunct="1"/>
            <a:r>
              <a:rPr lang="sv-SE" altLang="en-US" sz="1800" dirty="0" smtClean="0">
                <a:latin typeface="Arial" panose="020B0604020202020204" pitchFamily="34" charset="0"/>
                <a:cs typeface="Arial" panose="020B0604020202020204" pitchFamily="34" charset="0"/>
              </a:rPr>
              <a:t>A good technique to detect intracellular co-localization of proteins</a:t>
            </a:r>
          </a:p>
          <a:p>
            <a:pPr algn="ctr" eaLnBrk="1" hangingPunct="1"/>
            <a:r>
              <a:rPr lang="sv-SE" altLang="en-US" sz="1800" dirty="0" smtClean="0">
                <a:latin typeface="Arial" panose="020B0604020202020204" pitchFamily="34" charset="0"/>
                <a:cs typeface="Arial" panose="020B0604020202020204" pitchFamily="34" charset="0"/>
              </a:rPr>
              <a:t>Point scan laser system minimizes overlaps in image (perfect for imaging Co-localization of proteins)</a:t>
            </a:r>
          </a:p>
          <a:p>
            <a:pPr eaLnBrk="1" hangingPunct="1"/>
            <a:endParaRPr lang="en-US" altLang="en-US" dirty="0" smtClean="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71</a:t>
            </a:fld>
            <a:endParaRPr lang="en-US">
              <a:solidFill>
                <a:srgbClr val="2E2B21">
                  <a:lumMod val="90000"/>
                  <a:lumOff val="10000"/>
                </a:srgbClr>
              </a:solidFill>
            </a:endParaRPr>
          </a:p>
        </p:txBody>
      </p:sp>
      <p:pic>
        <p:nvPicPr>
          <p:cNvPr id="7170" name="Picture 2" descr="http://physiolgenomics.physiology.org/content/physiolgenomics/43/5/255/F4.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t="-88" b="50123"/>
          <a:stretch/>
        </p:blipFill>
        <p:spPr bwMode="auto">
          <a:xfrm>
            <a:off x="2852927" y="1851947"/>
            <a:ext cx="6703450" cy="46187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35623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72</a:t>
            </a:fld>
            <a:endParaRPr lang="en-US">
              <a:solidFill>
                <a:srgbClr val="2E2B21">
                  <a:lumMod val="90000"/>
                  <a:lumOff val="10000"/>
                </a:srgbClr>
              </a:solidFill>
            </a:endParaRPr>
          </a:p>
        </p:txBody>
      </p:sp>
      <p:sp>
        <p:nvSpPr>
          <p:cNvPr id="5" name="TextBox 4"/>
          <p:cNvSpPr txBox="1"/>
          <p:nvPr/>
        </p:nvSpPr>
        <p:spPr>
          <a:xfrm>
            <a:off x="7906871" y="3137647"/>
            <a:ext cx="6234953"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MICROSCOPY</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0299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13274" y="-248392"/>
            <a:ext cx="9720072" cy="1499616"/>
          </a:xfrm>
        </p:spPr>
        <p:txBody>
          <a:bodyPr/>
          <a:lstStyle/>
          <a:p>
            <a:r>
              <a:rPr lang="en-US" altLang="en-US" b="1" dirty="0"/>
              <a:t>Light Microscopy</a:t>
            </a:r>
          </a:p>
        </p:txBody>
      </p:sp>
      <p:sp>
        <p:nvSpPr>
          <p:cNvPr id="5123" name="Rectangle 3"/>
          <p:cNvSpPr>
            <a:spLocks noGrp="1" noChangeArrowheads="1"/>
          </p:cNvSpPr>
          <p:nvPr>
            <p:ph type="body" idx="1"/>
          </p:nvPr>
        </p:nvSpPr>
        <p:spPr>
          <a:xfrm>
            <a:off x="149394" y="814791"/>
            <a:ext cx="11524130" cy="4914900"/>
          </a:xfrm>
        </p:spPr>
        <p:txBody>
          <a:bodyPr/>
          <a:lstStyle/>
          <a:p>
            <a:r>
              <a:rPr lang="en-US" altLang="en-US" sz="2200" dirty="0"/>
              <a:t>With a history of 350 </a:t>
            </a:r>
            <a:r>
              <a:rPr lang="en-US" altLang="en-US" sz="2200" dirty="0" err="1"/>
              <a:t>yrs</a:t>
            </a:r>
            <a:r>
              <a:rPr lang="en-US" altLang="en-US" sz="2200" dirty="0"/>
              <a:t> since its initial form of Anthony van </a:t>
            </a:r>
            <a:r>
              <a:rPr lang="en-US" altLang="en-US" sz="2200" dirty="0" err="1"/>
              <a:t>Leewenhoek’s</a:t>
            </a:r>
            <a:r>
              <a:rPr lang="en-US" altLang="en-US" sz="2200" dirty="0"/>
              <a:t> magnifier, the microscope has developed into a complex, sophisticated instrument</a:t>
            </a:r>
          </a:p>
          <a:p>
            <a:r>
              <a:rPr lang="en-US" altLang="en-US" sz="2200" dirty="0"/>
              <a:t>It creates a magnified image of objects based on light transmission, absorption, diffraction and </a:t>
            </a:r>
            <a:r>
              <a:rPr lang="en-US" altLang="en-US" sz="2200" dirty="0" smtClean="0"/>
              <a:t>refraction</a:t>
            </a:r>
            <a:endParaRPr lang="en-US" altLang="en-US" sz="2200" dirty="0"/>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73</a:t>
            </a:fld>
            <a:endParaRPr lang="en-US">
              <a:solidFill>
                <a:srgbClr val="2E2B21">
                  <a:lumMod val="90000"/>
                  <a:lumOff val="10000"/>
                </a:srgbClr>
              </a:solidFill>
            </a:endParaRPr>
          </a:p>
        </p:txBody>
      </p:sp>
      <p:pic>
        <p:nvPicPr>
          <p:cNvPr id="5" name="Picture 4" descr="Microscop.7.tif                                                000528BFZenon                          C1272E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23">
            <a:off x="1567142" y="2171539"/>
            <a:ext cx="4444430" cy="4297923"/>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379214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600withu3camera"/>
          <p:cNvPicPr>
            <a:picLocks noChangeAspect="1" noChangeArrowheads="1"/>
          </p:cNvPicPr>
          <p:nvPr/>
        </p:nvPicPr>
        <p:blipFill>
          <a:blip r:embed="rId2"/>
          <a:srcRect/>
          <a:stretch>
            <a:fillRect/>
          </a:stretch>
        </p:blipFill>
        <p:spPr bwMode="auto">
          <a:xfrm>
            <a:off x="1469373" y="2427288"/>
            <a:ext cx="3956050" cy="4430712"/>
          </a:xfrm>
          <a:prstGeom prst="rect">
            <a:avLst/>
          </a:prstGeom>
          <a:noFill/>
        </p:spPr>
      </p:pic>
      <p:sp>
        <p:nvSpPr>
          <p:cNvPr id="5" name="Rectangle 3"/>
          <p:cNvSpPr>
            <a:spLocks noGrp="1" noChangeArrowheads="1"/>
          </p:cNvSpPr>
          <p:nvPr>
            <p:ph type="title"/>
          </p:nvPr>
        </p:nvSpPr>
        <p:spPr>
          <a:xfrm>
            <a:off x="2541810" y="-290523"/>
            <a:ext cx="7772400" cy="1143000"/>
          </a:xfrm>
          <a:noFill/>
          <a:ln/>
        </p:spPr>
        <p:txBody>
          <a:bodyPr/>
          <a:lstStyle/>
          <a:p>
            <a:r>
              <a:rPr lang="en-US" sz="3200" b="0" dirty="0" smtClean="0">
                <a:solidFill>
                  <a:srgbClr val="FF0000"/>
                </a:solidFill>
                <a:latin typeface="Arial"/>
                <a:cs typeface="Arial"/>
              </a:rPr>
              <a:t>Upright</a:t>
            </a:r>
            <a:r>
              <a:rPr lang="en-US" dirty="0">
                <a:latin typeface="Arial"/>
                <a:cs typeface="Arial"/>
              </a:rPr>
              <a:t> </a:t>
            </a:r>
            <a:r>
              <a:rPr lang="en-US" sz="3200" dirty="0" smtClean="0">
                <a:solidFill>
                  <a:srgbClr val="FF0000"/>
                </a:solidFill>
                <a:latin typeface="Arial"/>
                <a:cs typeface="Arial"/>
              </a:rPr>
              <a:t>Microscope</a:t>
            </a:r>
            <a:endParaRPr lang="en-US" sz="3200" b="0" dirty="0">
              <a:solidFill>
                <a:srgbClr val="FF0000"/>
              </a:solidFill>
              <a:latin typeface="Arial"/>
              <a:cs typeface="Arial"/>
            </a:endParaRPr>
          </a:p>
        </p:txBody>
      </p:sp>
      <p:grpSp>
        <p:nvGrpSpPr>
          <p:cNvPr id="6" name="Group 4"/>
          <p:cNvGrpSpPr>
            <a:grpSpLocks/>
          </p:cNvGrpSpPr>
          <p:nvPr/>
        </p:nvGrpSpPr>
        <p:grpSpPr bwMode="auto">
          <a:xfrm>
            <a:off x="6326344" y="2539905"/>
            <a:ext cx="5214944" cy="4046344"/>
            <a:chOff x="792" y="738"/>
            <a:chExt cx="4738" cy="3711"/>
          </a:xfrm>
        </p:grpSpPr>
        <p:sp>
          <p:nvSpPr>
            <p:cNvPr id="7" name="Rectangle 5"/>
            <p:cNvSpPr>
              <a:spLocks noChangeArrowheads="1"/>
            </p:cNvSpPr>
            <p:nvPr/>
          </p:nvSpPr>
          <p:spPr bwMode="auto">
            <a:xfrm>
              <a:off x="3940" y="1300"/>
              <a:ext cx="520" cy="712"/>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8" name="Rectangle 6"/>
            <p:cNvSpPr>
              <a:spLocks noChangeArrowheads="1"/>
            </p:cNvSpPr>
            <p:nvPr/>
          </p:nvSpPr>
          <p:spPr bwMode="auto">
            <a:xfrm>
              <a:off x="3844" y="3028"/>
              <a:ext cx="664" cy="568"/>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9" name="Rectangle 7"/>
            <p:cNvSpPr>
              <a:spLocks noChangeArrowheads="1"/>
            </p:cNvSpPr>
            <p:nvPr/>
          </p:nvSpPr>
          <p:spPr bwMode="auto">
            <a:xfrm>
              <a:off x="2574" y="1012"/>
              <a:ext cx="223" cy="438"/>
            </a:xfrm>
            <a:prstGeom prst="rect">
              <a:avLst/>
            </a:prstGeom>
            <a:solidFill>
              <a:schemeClr val="bg2"/>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0" name="Rectangle 8"/>
            <p:cNvSpPr>
              <a:spLocks noChangeArrowheads="1"/>
            </p:cNvSpPr>
            <p:nvPr/>
          </p:nvSpPr>
          <p:spPr bwMode="auto">
            <a:xfrm>
              <a:off x="2020" y="3412"/>
              <a:ext cx="1816" cy="184"/>
            </a:xfrm>
            <a:prstGeom prst="rect">
              <a:avLst/>
            </a:prstGeom>
            <a:solidFill>
              <a:schemeClr val="folHlink"/>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1" name="Freeform 9"/>
            <p:cNvSpPr>
              <a:spLocks/>
            </p:cNvSpPr>
            <p:nvPr/>
          </p:nvSpPr>
          <p:spPr bwMode="auto">
            <a:xfrm>
              <a:off x="1392" y="1392"/>
              <a:ext cx="2641" cy="1393"/>
            </a:xfrm>
            <a:custGeom>
              <a:avLst/>
              <a:gdLst/>
              <a:ahLst/>
              <a:cxnLst>
                <a:cxn ang="0">
                  <a:pos x="2544" y="1056"/>
                </a:cxn>
                <a:cxn ang="0">
                  <a:pos x="2640" y="624"/>
                </a:cxn>
                <a:cxn ang="0">
                  <a:pos x="2592" y="96"/>
                </a:cxn>
                <a:cxn ang="0">
                  <a:pos x="240" y="0"/>
                </a:cxn>
                <a:cxn ang="0">
                  <a:pos x="0" y="0"/>
                </a:cxn>
                <a:cxn ang="0">
                  <a:pos x="0" y="96"/>
                </a:cxn>
                <a:cxn ang="0">
                  <a:pos x="768" y="144"/>
                </a:cxn>
                <a:cxn ang="0">
                  <a:pos x="1104" y="912"/>
                </a:cxn>
                <a:cxn ang="0">
                  <a:pos x="2064" y="912"/>
                </a:cxn>
                <a:cxn ang="0">
                  <a:pos x="2064" y="960"/>
                </a:cxn>
                <a:cxn ang="0">
                  <a:pos x="2064" y="1056"/>
                </a:cxn>
                <a:cxn ang="0">
                  <a:pos x="1104" y="1056"/>
                </a:cxn>
                <a:cxn ang="0">
                  <a:pos x="912" y="1296"/>
                </a:cxn>
                <a:cxn ang="0">
                  <a:pos x="1008" y="1344"/>
                </a:cxn>
                <a:cxn ang="0">
                  <a:pos x="1152" y="1200"/>
                </a:cxn>
                <a:cxn ang="0">
                  <a:pos x="1200" y="1200"/>
                </a:cxn>
                <a:cxn ang="0">
                  <a:pos x="1200" y="1392"/>
                </a:cxn>
                <a:cxn ang="0">
                  <a:pos x="1296" y="1392"/>
                </a:cxn>
                <a:cxn ang="0">
                  <a:pos x="1344" y="1200"/>
                </a:cxn>
                <a:cxn ang="0">
                  <a:pos x="1488" y="1344"/>
                </a:cxn>
                <a:cxn ang="0">
                  <a:pos x="1536" y="1296"/>
                </a:cxn>
                <a:cxn ang="0">
                  <a:pos x="1392" y="1056"/>
                </a:cxn>
              </a:cxnLst>
              <a:rect l="0" t="0" r="r" b="b"/>
              <a:pathLst>
                <a:path w="2641" h="1393">
                  <a:moveTo>
                    <a:pt x="2544" y="1056"/>
                  </a:moveTo>
                  <a:lnTo>
                    <a:pt x="2640" y="624"/>
                  </a:lnTo>
                  <a:lnTo>
                    <a:pt x="2592" y="96"/>
                  </a:lnTo>
                  <a:lnTo>
                    <a:pt x="240" y="0"/>
                  </a:lnTo>
                  <a:lnTo>
                    <a:pt x="0" y="0"/>
                  </a:lnTo>
                  <a:lnTo>
                    <a:pt x="0" y="96"/>
                  </a:lnTo>
                  <a:lnTo>
                    <a:pt x="768" y="144"/>
                  </a:lnTo>
                  <a:lnTo>
                    <a:pt x="1104" y="912"/>
                  </a:lnTo>
                  <a:lnTo>
                    <a:pt x="2064" y="912"/>
                  </a:lnTo>
                  <a:lnTo>
                    <a:pt x="2064" y="960"/>
                  </a:lnTo>
                  <a:lnTo>
                    <a:pt x="2064" y="1056"/>
                  </a:lnTo>
                  <a:lnTo>
                    <a:pt x="1104" y="1056"/>
                  </a:lnTo>
                  <a:lnTo>
                    <a:pt x="912" y="1296"/>
                  </a:lnTo>
                  <a:lnTo>
                    <a:pt x="1008" y="1344"/>
                  </a:lnTo>
                  <a:lnTo>
                    <a:pt x="1152" y="1200"/>
                  </a:lnTo>
                  <a:lnTo>
                    <a:pt x="1200" y="1200"/>
                  </a:lnTo>
                  <a:lnTo>
                    <a:pt x="1200" y="1392"/>
                  </a:lnTo>
                  <a:lnTo>
                    <a:pt x="1296" y="1392"/>
                  </a:lnTo>
                  <a:lnTo>
                    <a:pt x="1344" y="1200"/>
                  </a:lnTo>
                  <a:lnTo>
                    <a:pt x="1488" y="1344"/>
                  </a:lnTo>
                  <a:lnTo>
                    <a:pt x="1536" y="1296"/>
                  </a:lnTo>
                  <a:lnTo>
                    <a:pt x="1392" y="1056"/>
                  </a:lnTo>
                </a:path>
              </a:pathLst>
            </a:custGeom>
            <a:solidFill>
              <a:schemeClr val="folHlink"/>
            </a:solidFill>
            <a:ln w="12699"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12" name="Rectangle 10"/>
            <p:cNvSpPr>
              <a:spLocks noChangeArrowheads="1"/>
            </p:cNvSpPr>
            <p:nvPr/>
          </p:nvSpPr>
          <p:spPr bwMode="auto">
            <a:xfrm>
              <a:off x="2500" y="2308"/>
              <a:ext cx="952" cy="136"/>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3" name="Freeform 11"/>
            <p:cNvSpPr>
              <a:spLocks/>
            </p:cNvSpPr>
            <p:nvPr/>
          </p:nvSpPr>
          <p:spPr bwMode="auto">
            <a:xfrm>
              <a:off x="3408" y="2448"/>
              <a:ext cx="433" cy="961"/>
            </a:xfrm>
            <a:custGeom>
              <a:avLst/>
              <a:gdLst/>
              <a:ahLst/>
              <a:cxnLst>
                <a:cxn ang="0">
                  <a:pos x="48" y="0"/>
                </a:cxn>
                <a:cxn ang="0">
                  <a:pos x="0" y="960"/>
                </a:cxn>
                <a:cxn ang="0">
                  <a:pos x="432" y="960"/>
                </a:cxn>
              </a:cxnLst>
              <a:rect l="0" t="0" r="r" b="b"/>
              <a:pathLst>
                <a:path w="433" h="961">
                  <a:moveTo>
                    <a:pt x="48" y="0"/>
                  </a:moveTo>
                  <a:lnTo>
                    <a:pt x="0" y="960"/>
                  </a:lnTo>
                  <a:lnTo>
                    <a:pt x="432" y="960"/>
                  </a:lnTo>
                </a:path>
              </a:pathLst>
            </a:custGeom>
            <a:noFill/>
            <a:ln w="12699"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14" name="Rectangle 12"/>
            <p:cNvSpPr>
              <a:spLocks noChangeArrowheads="1"/>
            </p:cNvSpPr>
            <p:nvPr/>
          </p:nvSpPr>
          <p:spPr bwMode="auto">
            <a:xfrm>
              <a:off x="2356" y="2980"/>
              <a:ext cx="1096" cy="88"/>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5" name="Rectangle 13"/>
            <p:cNvSpPr>
              <a:spLocks noChangeArrowheads="1"/>
            </p:cNvSpPr>
            <p:nvPr/>
          </p:nvSpPr>
          <p:spPr bwMode="auto">
            <a:xfrm>
              <a:off x="2500" y="3076"/>
              <a:ext cx="328" cy="136"/>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6" name="Rectangle 14"/>
            <p:cNvSpPr>
              <a:spLocks noChangeArrowheads="1"/>
            </p:cNvSpPr>
            <p:nvPr/>
          </p:nvSpPr>
          <p:spPr bwMode="auto">
            <a:xfrm>
              <a:off x="2596" y="3220"/>
              <a:ext cx="136" cy="88"/>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7" name="Freeform 15"/>
            <p:cNvSpPr>
              <a:spLocks/>
            </p:cNvSpPr>
            <p:nvPr/>
          </p:nvSpPr>
          <p:spPr bwMode="auto">
            <a:xfrm>
              <a:off x="3408" y="2422"/>
              <a:ext cx="529" cy="961"/>
            </a:xfrm>
            <a:custGeom>
              <a:avLst/>
              <a:gdLst/>
              <a:ahLst/>
              <a:cxnLst>
                <a:cxn ang="0">
                  <a:pos x="528" y="0"/>
                </a:cxn>
                <a:cxn ang="0">
                  <a:pos x="432" y="960"/>
                </a:cxn>
                <a:cxn ang="0">
                  <a:pos x="0" y="960"/>
                </a:cxn>
                <a:cxn ang="0">
                  <a:pos x="48" y="0"/>
                </a:cxn>
              </a:cxnLst>
              <a:rect l="0" t="0" r="r" b="b"/>
              <a:pathLst>
                <a:path w="529" h="961">
                  <a:moveTo>
                    <a:pt x="528" y="0"/>
                  </a:moveTo>
                  <a:lnTo>
                    <a:pt x="432" y="960"/>
                  </a:lnTo>
                  <a:lnTo>
                    <a:pt x="0" y="960"/>
                  </a:lnTo>
                  <a:lnTo>
                    <a:pt x="48" y="0"/>
                  </a:lnTo>
                </a:path>
              </a:pathLst>
            </a:custGeom>
            <a:solidFill>
              <a:schemeClr val="folHlink"/>
            </a:solidFill>
            <a:ln w="12699"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18" name="Freeform 16"/>
            <p:cNvSpPr>
              <a:spLocks/>
            </p:cNvSpPr>
            <p:nvPr/>
          </p:nvSpPr>
          <p:spPr bwMode="auto">
            <a:xfrm>
              <a:off x="2640" y="2928"/>
              <a:ext cx="1537" cy="529"/>
            </a:xfrm>
            <a:custGeom>
              <a:avLst/>
              <a:gdLst/>
              <a:ahLst/>
              <a:cxnLst>
                <a:cxn ang="0">
                  <a:pos x="1536" y="528"/>
                </a:cxn>
                <a:cxn ang="0">
                  <a:pos x="0" y="528"/>
                </a:cxn>
                <a:cxn ang="0">
                  <a:pos x="0" y="0"/>
                </a:cxn>
              </a:cxnLst>
              <a:rect l="0" t="0" r="r" b="b"/>
              <a:pathLst>
                <a:path w="1537" h="529">
                  <a:moveTo>
                    <a:pt x="1536" y="528"/>
                  </a:moveTo>
                  <a:lnTo>
                    <a:pt x="0" y="528"/>
                  </a:lnTo>
                  <a:lnTo>
                    <a:pt x="0" y="0"/>
                  </a:lnTo>
                </a:path>
              </a:pathLst>
            </a:custGeom>
            <a:noFill/>
            <a:ln w="38100" cap="rnd" cmpd="sng">
              <a:solidFill>
                <a:srgbClr val="FAFD00"/>
              </a:solidFill>
              <a:prstDash val="solid"/>
              <a:round/>
              <a:headEnd type="none" w="med" len="med"/>
              <a:tailEnd type="triangle" w="med" len="med"/>
            </a:ln>
            <a:effectLst/>
          </p:spPr>
          <p:txBody>
            <a:bodyPr>
              <a:prstTxWarp prst="textNoShape">
                <a:avLst/>
              </a:prstTxWarp>
            </a:bodyPr>
            <a:lstStyle/>
            <a:p>
              <a:endParaRPr lang="en-US"/>
            </a:p>
          </p:txBody>
        </p:sp>
        <p:sp>
          <p:nvSpPr>
            <p:cNvPr id="19" name="Freeform 17"/>
            <p:cNvSpPr>
              <a:spLocks/>
            </p:cNvSpPr>
            <p:nvPr/>
          </p:nvSpPr>
          <p:spPr bwMode="auto">
            <a:xfrm>
              <a:off x="2627" y="1728"/>
              <a:ext cx="1537" cy="1009"/>
            </a:xfrm>
            <a:custGeom>
              <a:avLst/>
              <a:gdLst/>
              <a:ahLst/>
              <a:cxnLst>
                <a:cxn ang="0">
                  <a:pos x="1536" y="0"/>
                </a:cxn>
                <a:cxn ang="0">
                  <a:pos x="0" y="0"/>
                </a:cxn>
                <a:cxn ang="0">
                  <a:pos x="0" y="1008"/>
                </a:cxn>
              </a:cxnLst>
              <a:rect l="0" t="0" r="r" b="b"/>
              <a:pathLst>
                <a:path w="1537" h="1009">
                  <a:moveTo>
                    <a:pt x="1536" y="0"/>
                  </a:moveTo>
                  <a:lnTo>
                    <a:pt x="0" y="0"/>
                  </a:lnTo>
                  <a:lnTo>
                    <a:pt x="0" y="1008"/>
                  </a:lnTo>
                </a:path>
              </a:pathLst>
            </a:custGeom>
            <a:noFill/>
            <a:ln w="38100" cap="rnd" cmpd="sng">
              <a:solidFill>
                <a:srgbClr val="00FFFF"/>
              </a:solidFill>
              <a:prstDash val="solid"/>
              <a:round/>
              <a:headEnd type="none" w="med" len="med"/>
              <a:tailEnd type="triangle" w="med" len="med"/>
            </a:ln>
            <a:effectLst/>
          </p:spPr>
          <p:txBody>
            <a:bodyPr>
              <a:prstTxWarp prst="textNoShape">
                <a:avLst/>
              </a:prstTxWarp>
            </a:bodyPr>
            <a:lstStyle/>
            <a:p>
              <a:endParaRPr lang="en-US"/>
            </a:p>
          </p:txBody>
        </p:sp>
        <p:sp>
          <p:nvSpPr>
            <p:cNvPr id="20" name="Freeform 18"/>
            <p:cNvSpPr>
              <a:spLocks/>
            </p:cNvSpPr>
            <p:nvPr/>
          </p:nvSpPr>
          <p:spPr bwMode="auto">
            <a:xfrm>
              <a:off x="1296" y="1440"/>
              <a:ext cx="1393" cy="1297"/>
            </a:xfrm>
            <a:custGeom>
              <a:avLst/>
              <a:gdLst/>
              <a:ahLst/>
              <a:cxnLst>
                <a:cxn ang="0">
                  <a:pos x="0" y="0"/>
                </a:cxn>
                <a:cxn ang="0">
                  <a:pos x="1392" y="96"/>
                </a:cxn>
                <a:cxn ang="0">
                  <a:pos x="1392" y="1296"/>
                </a:cxn>
              </a:cxnLst>
              <a:rect l="0" t="0" r="r" b="b"/>
              <a:pathLst>
                <a:path w="1393" h="1297">
                  <a:moveTo>
                    <a:pt x="0" y="0"/>
                  </a:moveTo>
                  <a:lnTo>
                    <a:pt x="1392" y="96"/>
                  </a:lnTo>
                  <a:lnTo>
                    <a:pt x="1392" y="1296"/>
                  </a:lnTo>
                </a:path>
              </a:pathLst>
            </a:custGeom>
            <a:noFill/>
            <a:ln w="28575" cap="rnd" cmpd="sng">
              <a:solidFill>
                <a:schemeClr val="hlink"/>
              </a:solidFill>
              <a:prstDash val="solid"/>
              <a:round/>
              <a:headEnd type="none" w="med" len="med"/>
              <a:tailEnd type="triangle" w="med" len="med"/>
            </a:ln>
            <a:effectLst/>
          </p:spPr>
          <p:txBody>
            <a:bodyPr>
              <a:prstTxWarp prst="textNoShape">
                <a:avLst/>
              </a:prstTxWarp>
            </a:bodyPr>
            <a:lstStyle/>
            <a:p>
              <a:endParaRPr lang="en-US"/>
            </a:p>
          </p:txBody>
        </p:sp>
        <p:sp>
          <p:nvSpPr>
            <p:cNvPr id="21" name="Arc 19"/>
            <p:cNvSpPr>
              <a:spLocks/>
            </p:cNvSpPr>
            <p:nvPr/>
          </p:nvSpPr>
          <p:spPr bwMode="auto">
            <a:xfrm rot="3000000">
              <a:off x="768" y="1349"/>
              <a:ext cx="332" cy="2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699" cap="rnd">
              <a:solidFill>
                <a:schemeClr val="tx1"/>
              </a:solidFill>
              <a:round/>
              <a:headEnd/>
              <a:tailEnd/>
            </a:ln>
            <a:effectLst/>
          </p:spPr>
          <p:txBody>
            <a:bodyPr wrap="none" anchor="ctr">
              <a:prstTxWarp prst="textNoShape">
                <a:avLst/>
              </a:prstTxWarp>
            </a:bodyPr>
            <a:lstStyle/>
            <a:p>
              <a:endParaRPr lang="en-US"/>
            </a:p>
          </p:txBody>
        </p:sp>
        <p:sp>
          <p:nvSpPr>
            <p:cNvPr id="22" name="Line 20"/>
            <p:cNvSpPr>
              <a:spLocks noChangeShapeType="1"/>
            </p:cNvSpPr>
            <p:nvPr/>
          </p:nvSpPr>
          <p:spPr bwMode="auto">
            <a:xfrm flipV="1">
              <a:off x="1012" y="1100"/>
              <a:ext cx="136" cy="104"/>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23" name="Line 21"/>
            <p:cNvSpPr>
              <a:spLocks noChangeShapeType="1"/>
            </p:cNvSpPr>
            <p:nvPr/>
          </p:nvSpPr>
          <p:spPr bwMode="auto">
            <a:xfrm flipV="1">
              <a:off x="1108" y="1292"/>
              <a:ext cx="136" cy="56"/>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24" name="Line 22"/>
            <p:cNvSpPr>
              <a:spLocks noChangeShapeType="1"/>
            </p:cNvSpPr>
            <p:nvPr/>
          </p:nvSpPr>
          <p:spPr bwMode="auto">
            <a:xfrm>
              <a:off x="1060" y="1636"/>
              <a:ext cx="88" cy="88"/>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25" name="Line 23"/>
            <p:cNvSpPr>
              <a:spLocks noChangeShapeType="1"/>
            </p:cNvSpPr>
            <p:nvPr/>
          </p:nvSpPr>
          <p:spPr bwMode="auto">
            <a:xfrm>
              <a:off x="1108" y="1492"/>
              <a:ext cx="136" cy="40"/>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26" name="Rectangle 24"/>
            <p:cNvSpPr>
              <a:spLocks noChangeArrowheads="1"/>
            </p:cNvSpPr>
            <p:nvPr/>
          </p:nvSpPr>
          <p:spPr bwMode="auto">
            <a:xfrm>
              <a:off x="2279" y="738"/>
              <a:ext cx="784" cy="287"/>
            </a:xfrm>
            <a:prstGeom prst="rect">
              <a:avLst/>
            </a:prstGeom>
            <a:solidFill>
              <a:schemeClr val="bg2"/>
            </a:solidFill>
            <a:ln w="12699">
              <a:solidFill>
                <a:schemeClr val="tx1"/>
              </a:solidFill>
              <a:miter lim="800000"/>
              <a:headEnd/>
              <a:tailEnd/>
            </a:ln>
            <a:effectLst/>
          </p:spPr>
          <p:txBody>
            <a:bodyPr wrap="none" anchor="ctr">
              <a:prstTxWarp prst="textNoShape">
                <a:avLst/>
              </a:prstTxWarp>
            </a:bodyPr>
            <a:lstStyle/>
            <a:p>
              <a:endParaRPr lang="en-US"/>
            </a:p>
          </p:txBody>
        </p:sp>
        <p:sp>
          <p:nvSpPr>
            <p:cNvPr id="27" name="Oval 25"/>
            <p:cNvSpPr>
              <a:spLocks noChangeArrowheads="1"/>
            </p:cNvSpPr>
            <p:nvPr/>
          </p:nvSpPr>
          <p:spPr bwMode="auto">
            <a:xfrm>
              <a:off x="2322" y="817"/>
              <a:ext cx="136" cy="107"/>
            </a:xfrm>
            <a:prstGeom prst="ellipse">
              <a:avLst/>
            </a:prstGeom>
            <a:solidFill>
              <a:schemeClr val="tx2"/>
            </a:solidFill>
            <a:ln w="12699">
              <a:solidFill>
                <a:schemeClr val="tx1"/>
              </a:solidFill>
              <a:round/>
              <a:headEnd/>
              <a:tailEnd/>
            </a:ln>
            <a:effectLst/>
          </p:spPr>
          <p:txBody>
            <a:bodyPr wrap="none" anchor="ctr">
              <a:prstTxWarp prst="textNoShape">
                <a:avLst/>
              </a:prstTxWarp>
            </a:bodyPr>
            <a:lstStyle/>
            <a:p>
              <a:endParaRPr lang="en-US"/>
            </a:p>
          </p:txBody>
        </p:sp>
        <p:sp>
          <p:nvSpPr>
            <p:cNvPr id="28" name="Oval 26"/>
            <p:cNvSpPr>
              <a:spLocks noChangeArrowheads="1"/>
            </p:cNvSpPr>
            <p:nvPr/>
          </p:nvSpPr>
          <p:spPr bwMode="auto">
            <a:xfrm>
              <a:off x="2826" y="819"/>
              <a:ext cx="136" cy="107"/>
            </a:xfrm>
            <a:prstGeom prst="ellipse">
              <a:avLst/>
            </a:prstGeom>
            <a:solidFill>
              <a:schemeClr val="tx2"/>
            </a:solidFill>
            <a:ln w="12699">
              <a:solidFill>
                <a:schemeClr val="tx1"/>
              </a:solidFill>
              <a:round/>
              <a:headEnd/>
              <a:tailEnd/>
            </a:ln>
            <a:effectLst/>
          </p:spPr>
          <p:txBody>
            <a:bodyPr wrap="none" anchor="ctr">
              <a:prstTxWarp prst="textNoShape">
                <a:avLst/>
              </a:prstTxWarp>
            </a:bodyPr>
            <a:lstStyle/>
            <a:p>
              <a:endParaRPr lang="en-US"/>
            </a:p>
          </p:txBody>
        </p:sp>
        <p:sp>
          <p:nvSpPr>
            <p:cNvPr id="29" name="Line 27"/>
            <p:cNvSpPr>
              <a:spLocks noChangeShapeType="1"/>
            </p:cNvSpPr>
            <p:nvPr/>
          </p:nvSpPr>
          <p:spPr bwMode="auto">
            <a:xfrm>
              <a:off x="2380" y="821"/>
              <a:ext cx="518" cy="0"/>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30" name="Oval 28"/>
            <p:cNvSpPr>
              <a:spLocks noChangeArrowheads="1"/>
            </p:cNvSpPr>
            <p:nvPr/>
          </p:nvSpPr>
          <p:spPr bwMode="auto">
            <a:xfrm>
              <a:off x="816" y="1392"/>
              <a:ext cx="48" cy="192"/>
            </a:xfrm>
            <a:prstGeom prst="ellipse">
              <a:avLst/>
            </a:prstGeom>
            <a:solidFill>
              <a:schemeClr val="accent1"/>
            </a:solidFill>
            <a:ln w="12699">
              <a:solidFill>
                <a:schemeClr val="tx1"/>
              </a:solidFill>
              <a:round/>
              <a:headEnd/>
              <a:tailEnd/>
            </a:ln>
            <a:effectLst/>
          </p:spPr>
          <p:txBody>
            <a:bodyPr wrap="none" anchor="ctr">
              <a:prstTxWarp prst="textNoShape">
                <a:avLst/>
              </a:prstTxWarp>
            </a:bodyPr>
            <a:lstStyle/>
            <a:p>
              <a:endParaRPr lang="en-US"/>
            </a:p>
          </p:txBody>
        </p:sp>
        <p:sp>
          <p:nvSpPr>
            <p:cNvPr id="31" name="Text Box 29"/>
            <p:cNvSpPr txBox="1">
              <a:spLocks noChangeArrowheads="1"/>
            </p:cNvSpPr>
            <p:nvPr/>
          </p:nvSpPr>
          <p:spPr bwMode="auto">
            <a:xfrm>
              <a:off x="4582" y="3161"/>
              <a:ext cx="948" cy="369"/>
            </a:xfrm>
            <a:prstGeom prst="rect">
              <a:avLst/>
            </a:prstGeom>
            <a:noFill/>
            <a:ln w="12699">
              <a:noFill/>
              <a:miter lim="800000"/>
              <a:headEnd/>
              <a:tailEnd/>
            </a:ln>
            <a:effectLst/>
          </p:spPr>
          <p:txBody>
            <a:bodyPr>
              <a:prstTxWarp prst="textNoShape">
                <a:avLst/>
              </a:prstTxWarp>
              <a:spAutoFit/>
            </a:bodyPr>
            <a:lstStyle/>
            <a:p>
              <a:pPr>
                <a:lnSpc>
                  <a:spcPct val="60000"/>
                </a:lnSpc>
                <a:spcBef>
                  <a:spcPct val="50000"/>
                </a:spcBef>
              </a:pPr>
              <a:r>
                <a:rPr lang="en-US" sz="1200"/>
                <a:t>Brightfield</a:t>
              </a:r>
            </a:p>
            <a:p>
              <a:pPr>
                <a:lnSpc>
                  <a:spcPct val="60000"/>
                </a:lnSpc>
                <a:spcBef>
                  <a:spcPct val="50000"/>
                </a:spcBef>
              </a:pPr>
              <a:r>
                <a:rPr lang="en-US" sz="1200"/>
                <a:t>Source</a:t>
              </a:r>
            </a:p>
          </p:txBody>
        </p:sp>
        <p:sp>
          <p:nvSpPr>
            <p:cNvPr id="32" name="Text Box 30"/>
            <p:cNvSpPr txBox="1">
              <a:spLocks noChangeArrowheads="1"/>
            </p:cNvSpPr>
            <p:nvPr/>
          </p:nvSpPr>
          <p:spPr bwMode="auto">
            <a:xfrm>
              <a:off x="4551" y="1336"/>
              <a:ext cx="946" cy="555"/>
            </a:xfrm>
            <a:prstGeom prst="rect">
              <a:avLst/>
            </a:prstGeom>
            <a:noFill/>
            <a:ln w="12699">
              <a:noFill/>
              <a:miter lim="800000"/>
              <a:headEnd/>
              <a:tailEnd/>
            </a:ln>
            <a:effectLst/>
          </p:spPr>
          <p:txBody>
            <a:bodyPr>
              <a:prstTxWarp prst="textNoShape">
                <a:avLst/>
              </a:prstTxWarp>
              <a:spAutoFit/>
            </a:bodyPr>
            <a:lstStyle/>
            <a:p>
              <a:pPr>
                <a:lnSpc>
                  <a:spcPct val="60000"/>
                </a:lnSpc>
                <a:spcBef>
                  <a:spcPct val="50000"/>
                </a:spcBef>
              </a:pPr>
              <a:r>
                <a:rPr lang="en-US" sz="1200" dirty="0" err="1"/>
                <a:t>Epi</a:t>
              </a:r>
              <a:r>
                <a:rPr lang="en-US" sz="1200" dirty="0"/>
                <a:t>-</a:t>
              </a:r>
            </a:p>
            <a:p>
              <a:pPr>
                <a:lnSpc>
                  <a:spcPct val="60000"/>
                </a:lnSpc>
                <a:spcBef>
                  <a:spcPct val="50000"/>
                </a:spcBef>
              </a:pPr>
              <a:r>
                <a:rPr lang="en-US" sz="1200" dirty="0"/>
                <a:t>illumination</a:t>
              </a:r>
            </a:p>
            <a:p>
              <a:pPr>
                <a:lnSpc>
                  <a:spcPct val="60000"/>
                </a:lnSpc>
                <a:spcBef>
                  <a:spcPct val="50000"/>
                </a:spcBef>
              </a:pPr>
              <a:r>
                <a:rPr lang="en-US" sz="1200" dirty="0"/>
                <a:t>Source</a:t>
              </a:r>
            </a:p>
          </p:txBody>
        </p:sp>
        <p:sp>
          <p:nvSpPr>
            <p:cNvPr id="33" name="AutoShape 31"/>
            <p:cNvSpPr>
              <a:spLocks noChangeArrowheads="1"/>
            </p:cNvSpPr>
            <p:nvPr/>
          </p:nvSpPr>
          <p:spPr bwMode="auto">
            <a:xfrm>
              <a:off x="4020" y="1375"/>
              <a:ext cx="409" cy="487"/>
            </a:xfrm>
            <a:prstGeom prst="roundRect">
              <a:avLst>
                <a:gd name="adj" fmla="val 16667"/>
              </a:avLst>
            </a:prstGeom>
            <a:solidFill>
              <a:schemeClr val="tx1"/>
            </a:solidFill>
            <a:ln w="28575">
              <a:solidFill>
                <a:schemeClr val="tx1"/>
              </a:solidFill>
              <a:round/>
              <a:headEnd/>
              <a:tailEnd/>
            </a:ln>
            <a:effectLst/>
          </p:spPr>
          <p:txBody>
            <a:bodyPr wrap="none" anchor="ctr">
              <a:prstTxWarp prst="textNoShape">
                <a:avLst/>
              </a:prstTxWarp>
            </a:bodyPr>
            <a:lstStyle/>
            <a:p>
              <a:endParaRPr lang="en-US"/>
            </a:p>
          </p:txBody>
        </p:sp>
        <p:grpSp>
          <p:nvGrpSpPr>
            <p:cNvPr id="34" name="Group 32"/>
            <p:cNvGrpSpPr>
              <a:grpSpLocks/>
            </p:cNvGrpSpPr>
            <p:nvPr/>
          </p:nvGrpSpPr>
          <p:grpSpPr bwMode="auto">
            <a:xfrm>
              <a:off x="4073" y="1983"/>
              <a:ext cx="292" cy="384"/>
              <a:chOff x="353" y="2784"/>
              <a:chExt cx="423" cy="384"/>
            </a:xfrm>
          </p:grpSpPr>
          <p:sp>
            <p:nvSpPr>
              <p:cNvPr id="42" name="Line 33"/>
              <p:cNvSpPr>
                <a:spLocks noChangeShapeType="1"/>
              </p:cNvSpPr>
              <p:nvPr/>
            </p:nvSpPr>
            <p:spPr bwMode="auto">
              <a:xfrm flipV="1">
                <a:off x="353" y="2784"/>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43" name="Line 34"/>
              <p:cNvSpPr>
                <a:spLocks noChangeShapeType="1"/>
              </p:cNvSpPr>
              <p:nvPr/>
            </p:nvSpPr>
            <p:spPr bwMode="auto">
              <a:xfrm flipV="1">
                <a:off x="353" y="2880"/>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44" name="Line 35"/>
              <p:cNvSpPr>
                <a:spLocks noChangeShapeType="1"/>
              </p:cNvSpPr>
              <p:nvPr/>
            </p:nvSpPr>
            <p:spPr bwMode="auto">
              <a:xfrm flipV="1">
                <a:off x="353" y="2976"/>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45" name="Line 36"/>
              <p:cNvSpPr>
                <a:spLocks noChangeShapeType="1"/>
              </p:cNvSpPr>
              <p:nvPr/>
            </p:nvSpPr>
            <p:spPr bwMode="auto">
              <a:xfrm flipV="1">
                <a:off x="353" y="3072"/>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46" name="Line 37"/>
              <p:cNvSpPr>
                <a:spLocks noChangeShapeType="1"/>
              </p:cNvSpPr>
              <p:nvPr/>
            </p:nvSpPr>
            <p:spPr bwMode="auto">
              <a:xfrm flipV="1">
                <a:off x="353" y="3168"/>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grpSp>
        <p:sp>
          <p:nvSpPr>
            <p:cNvPr id="35" name="AutoShape 38"/>
            <p:cNvSpPr>
              <a:spLocks noChangeArrowheads="1"/>
            </p:cNvSpPr>
            <p:nvPr/>
          </p:nvSpPr>
          <p:spPr bwMode="auto">
            <a:xfrm>
              <a:off x="3955" y="3116"/>
              <a:ext cx="475" cy="411"/>
            </a:xfrm>
            <a:prstGeom prst="roundRect">
              <a:avLst>
                <a:gd name="adj" fmla="val 16667"/>
              </a:avLst>
            </a:prstGeom>
            <a:solidFill>
              <a:schemeClr val="tx1"/>
            </a:solidFill>
            <a:ln w="28575">
              <a:solidFill>
                <a:schemeClr val="tx1"/>
              </a:solidFill>
              <a:round/>
              <a:headEnd/>
              <a:tailEnd/>
            </a:ln>
            <a:effectLst/>
          </p:spPr>
          <p:txBody>
            <a:bodyPr wrap="none" anchor="ctr">
              <a:prstTxWarp prst="textNoShape">
                <a:avLst/>
              </a:prstTxWarp>
            </a:bodyPr>
            <a:lstStyle/>
            <a:p>
              <a:endParaRPr lang="en-US"/>
            </a:p>
          </p:txBody>
        </p:sp>
        <p:grpSp>
          <p:nvGrpSpPr>
            <p:cNvPr id="36" name="Group 39"/>
            <p:cNvGrpSpPr>
              <a:grpSpLocks/>
            </p:cNvGrpSpPr>
            <p:nvPr/>
          </p:nvGrpSpPr>
          <p:grpSpPr bwMode="auto">
            <a:xfrm>
              <a:off x="4017" y="4065"/>
              <a:ext cx="339" cy="384"/>
              <a:chOff x="353" y="2784"/>
              <a:chExt cx="423" cy="384"/>
            </a:xfrm>
          </p:grpSpPr>
          <p:sp>
            <p:nvSpPr>
              <p:cNvPr id="37" name="Line 40"/>
              <p:cNvSpPr>
                <a:spLocks noChangeShapeType="1"/>
              </p:cNvSpPr>
              <p:nvPr/>
            </p:nvSpPr>
            <p:spPr bwMode="auto">
              <a:xfrm flipV="1">
                <a:off x="353" y="2784"/>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38" name="Line 41"/>
              <p:cNvSpPr>
                <a:spLocks noChangeShapeType="1"/>
              </p:cNvSpPr>
              <p:nvPr/>
            </p:nvSpPr>
            <p:spPr bwMode="auto">
              <a:xfrm flipV="1">
                <a:off x="353" y="2880"/>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39" name="Line 42"/>
              <p:cNvSpPr>
                <a:spLocks noChangeShapeType="1"/>
              </p:cNvSpPr>
              <p:nvPr/>
            </p:nvSpPr>
            <p:spPr bwMode="auto">
              <a:xfrm flipV="1">
                <a:off x="353" y="2976"/>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40" name="Line 43"/>
              <p:cNvSpPr>
                <a:spLocks noChangeShapeType="1"/>
              </p:cNvSpPr>
              <p:nvPr/>
            </p:nvSpPr>
            <p:spPr bwMode="auto">
              <a:xfrm flipV="1">
                <a:off x="353" y="3072"/>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sp>
            <p:nvSpPr>
              <p:cNvPr id="41" name="Line 44"/>
              <p:cNvSpPr>
                <a:spLocks noChangeShapeType="1"/>
              </p:cNvSpPr>
              <p:nvPr/>
            </p:nvSpPr>
            <p:spPr bwMode="auto">
              <a:xfrm flipV="1">
                <a:off x="353" y="3168"/>
                <a:ext cx="423" cy="0"/>
              </a:xfrm>
              <a:prstGeom prst="line">
                <a:avLst/>
              </a:prstGeom>
              <a:noFill/>
              <a:ln w="28575">
                <a:solidFill>
                  <a:schemeClr val="bg1"/>
                </a:solidFill>
                <a:round/>
                <a:headEnd/>
                <a:tailEnd/>
              </a:ln>
              <a:effectLst/>
            </p:spPr>
            <p:txBody>
              <a:bodyPr wrap="none" anchor="ctr">
                <a:prstTxWarp prst="textNoShape">
                  <a:avLst/>
                </a:prstTxWarp>
              </a:bodyPr>
              <a:lstStyle/>
              <a:p>
                <a:endParaRPr lang="en-US"/>
              </a:p>
            </p:txBody>
          </p:sp>
        </p:grpSp>
      </p:gr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74</a:t>
            </a:fld>
            <a:endParaRPr lang="en-US">
              <a:solidFill>
                <a:srgbClr val="2E2B21">
                  <a:lumMod val="90000"/>
                  <a:lumOff val="10000"/>
                </a:srgbClr>
              </a:solidFill>
            </a:endParaRPr>
          </a:p>
        </p:txBody>
      </p:sp>
      <p:sp>
        <p:nvSpPr>
          <p:cNvPr id="3" name="Rectangle 2"/>
          <p:cNvSpPr/>
          <p:nvPr/>
        </p:nvSpPr>
        <p:spPr>
          <a:xfrm>
            <a:off x="343977" y="614844"/>
            <a:ext cx="11537334" cy="1759456"/>
          </a:xfrm>
          <a:prstGeom prst="rect">
            <a:avLst/>
          </a:prstGeom>
        </p:spPr>
        <p:txBody>
          <a:bodyPr wrap="square">
            <a:spAutoFit/>
          </a:bodyPr>
          <a:lstStyle/>
          <a:p>
            <a:pPr>
              <a:lnSpc>
                <a:spcPct val="90000"/>
              </a:lnSpc>
            </a:pPr>
            <a:r>
              <a:rPr lang="en-US" dirty="0"/>
              <a:t> </a:t>
            </a:r>
            <a:r>
              <a:rPr lang="en-US" sz="2000" dirty="0">
                <a:latin typeface="Arial"/>
                <a:cs typeface="Arial"/>
              </a:rPr>
              <a:t>Upright microscopes are constructed with the tip of the objective pointing downward so as to view the specimen from above.</a:t>
            </a:r>
          </a:p>
          <a:p>
            <a:pPr>
              <a:lnSpc>
                <a:spcPct val="90000"/>
              </a:lnSpc>
            </a:pPr>
            <a:endParaRPr lang="en-US" sz="2000" dirty="0" smtClean="0">
              <a:latin typeface="Arial"/>
              <a:cs typeface="Arial"/>
            </a:endParaRPr>
          </a:p>
          <a:p>
            <a:pPr>
              <a:lnSpc>
                <a:spcPct val="90000"/>
              </a:lnSpc>
            </a:pPr>
            <a:r>
              <a:rPr lang="en-US" sz="2000" dirty="0" smtClean="0">
                <a:latin typeface="Arial"/>
                <a:cs typeface="Arial"/>
              </a:rPr>
              <a:t>• </a:t>
            </a:r>
            <a:r>
              <a:rPr lang="en-US" sz="2000" dirty="0">
                <a:latin typeface="Arial"/>
                <a:cs typeface="Arial"/>
              </a:rPr>
              <a:t>Light is directed on the specimen from below.</a:t>
            </a:r>
          </a:p>
          <a:p>
            <a:pPr>
              <a:lnSpc>
                <a:spcPct val="90000"/>
              </a:lnSpc>
            </a:pPr>
            <a:endParaRPr lang="en-US" sz="2000" dirty="0" smtClean="0">
              <a:latin typeface="Arial"/>
              <a:cs typeface="Arial"/>
            </a:endParaRPr>
          </a:p>
          <a:p>
            <a:pPr>
              <a:lnSpc>
                <a:spcPct val="90000"/>
              </a:lnSpc>
            </a:pPr>
            <a:r>
              <a:rPr lang="en-US" sz="2000" dirty="0" smtClean="0">
                <a:latin typeface="Arial"/>
                <a:cs typeface="Arial"/>
              </a:rPr>
              <a:t>• </a:t>
            </a:r>
            <a:r>
              <a:rPr lang="en-US" sz="2000" dirty="0">
                <a:latin typeface="Arial"/>
                <a:cs typeface="Arial"/>
              </a:rPr>
              <a:t>This type of microscope is suitable for viewing </a:t>
            </a:r>
            <a:r>
              <a:rPr lang="en-US" sz="2000" dirty="0" smtClean="0">
                <a:latin typeface="Arial"/>
                <a:cs typeface="Arial"/>
              </a:rPr>
              <a:t>prepared slides</a:t>
            </a:r>
            <a:r>
              <a:rPr lang="en-US" sz="2000" dirty="0">
                <a:latin typeface="Arial"/>
                <a:cs typeface="Arial"/>
              </a:rPr>
              <a:t>.</a:t>
            </a:r>
          </a:p>
        </p:txBody>
      </p:sp>
    </p:spTree>
    <p:extLst>
      <p:ext uri="{BB962C8B-B14F-4D97-AF65-F5344CB8AC3E}">
        <p14:creationId xmlns:p14="http://schemas.microsoft.com/office/powerpoint/2010/main" val="10927056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11386" y="0"/>
            <a:ext cx="7772400" cy="1143000"/>
          </a:xfrm>
          <a:noFill/>
          <a:ln/>
        </p:spPr>
        <p:txBody>
          <a:bodyPr>
            <a:normAutofit/>
          </a:bodyPr>
          <a:lstStyle/>
          <a:p>
            <a:r>
              <a:rPr lang="en-US" sz="3200" dirty="0">
                <a:solidFill>
                  <a:srgbClr val="FF0000"/>
                </a:solidFill>
                <a:latin typeface="Arial"/>
                <a:cs typeface="Arial"/>
              </a:rPr>
              <a:t>Inverted Microscope</a:t>
            </a:r>
          </a:p>
        </p:txBody>
      </p:sp>
      <p:grpSp>
        <p:nvGrpSpPr>
          <p:cNvPr id="5" name="Group 3"/>
          <p:cNvGrpSpPr>
            <a:grpSpLocks/>
          </p:cNvGrpSpPr>
          <p:nvPr/>
        </p:nvGrpSpPr>
        <p:grpSpPr bwMode="auto">
          <a:xfrm>
            <a:off x="6326392" y="1309537"/>
            <a:ext cx="4799012" cy="3275013"/>
            <a:chOff x="514" y="908"/>
            <a:chExt cx="4952" cy="3041"/>
          </a:xfrm>
        </p:grpSpPr>
        <p:sp>
          <p:nvSpPr>
            <p:cNvPr id="6" name="Rectangle 4"/>
            <p:cNvSpPr>
              <a:spLocks noChangeArrowheads="1"/>
            </p:cNvSpPr>
            <p:nvPr/>
          </p:nvSpPr>
          <p:spPr bwMode="auto">
            <a:xfrm>
              <a:off x="3678" y="3189"/>
              <a:ext cx="712" cy="760"/>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7" name="Rectangle 5"/>
            <p:cNvSpPr>
              <a:spLocks noChangeArrowheads="1"/>
            </p:cNvSpPr>
            <p:nvPr/>
          </p:nvSpPr>
          <p:spPr bwMode="auto">
            <a:xfrm>
              <a:off x="1924" y="3076"/>
              <a:ext cx="1576" cy="88"/>
            </a:xfrm>
            <a:prstGeom prst="rect">
              <a:avLst/>
            </a:prstGeom>
            <a:solidFill>
              <a:schemeClr val="tx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8" name="Rectangle 6"/>
            <p:cNvSpPr>
              <a:spLocks noChangeArrowheads="1"/>
            </p:cNvSpPr>
            <p:nvPr/>
          </p:nvSpPr>
          <p:spPr bwMode="auto">
            <a:xfrm>
              <a:off x="1976" y="2149"/>
              <a:ext cx="413" cy="243"/>
            </a:xfrm>
            <a:prstGeom prst="rect">
              <a:avLst/>
            </a:prstGeom>
            <a:solidFill>
              <a:schemeClr val="bg2"/>
            </a:solidFill>
            <a:ln w="12699">
              <a:solidFill>
                <a:schemeClr val="tx1"/>
              </a:solidFill>
              <a:miter lim="800000"/>
              <a:headEnd/>
              <a:tailEnd/>
            </a:ln>
            <a:effectLst/>
          </p:spPr>
          <p:txBody>
            <a:bodyPr wrap="none" anchor="ctr">
              <a:prstTxWarp prst="textNoShape">
                <a:avLst/>
              </a:prstTxWarp>
            </a:bodyPr>
            <a:lstStyle/>
            <a:p>
              <a:endParaRPr lang="en-US"/>
            </a:p>
          </p:txBody>
        </p:sp>
        <p:sp>
          <p:nvSpPr>
            <p:cNvPr id="9" name="Rectangle 7"/>
            <p:cNvSpPr>
              <a:spLocks noChangeArrowheads="1"/>
            </p:cNvSpPr>
            <p:nvPr/>
          </p:nvSpPr>
          <p:spPr bwMode="auto">
            <a:xfrm>
              <a:off x="3748" y="1396"/>
              <a:ext cx="712" cy="760"/>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0" name="Rectangle 8"/>
            <p:cNvSpPr>
              <a:spLocks noChangeArrowheads="1"/>
            </p:cNvSpPr>
            <p:nvPr/>
          </p:nvSpPr>
          <p:spPr bwMode="auto">
            <a:xfrm>
              <a:off x="1588" y="3412"/>
              <a:ext cx="2104" cy="520"/>
            </a:xfrm>
            <a:prstGeom prst="rect">
              <a:avLst/>
            </a:prstGeom>
            <a:solidFill>
              <a:schemeClr val="accent1"/>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1" name="Freeform 9"/>
            <p:cNvSpPr>
              <a:spLocks/>
            </p:cNvSpPr>
            <p:nvPr/>
          </p:nvSpPr>
          <p:spPr bwMode="auto">
            <a:xfrm>
              <a:off x="1152" y="1200"/>
              <a:ext cx="2641" cy="2209"/>
            </a:xfrm>
            <a:custGeom>
              <a:avLst/>
              <a:gdLst/>
              <a:ahLst/>
              <a:cxnLst>
                <a:cxn ang="0">
                  <a:pos x="2544" y="2208"/>
                </a:cxn>
                <a:cxn ang="0">
                  <a:pos x="2640" y="1152"/>
                </a:cxn>
                <a:cxn ang="0">
                  <a:pos x="2592" y="192"/>
                </a:cxn>
                <a:cxn ang="0">
                  <a:pos x="0" y="0"/>
                </a:cxn>
                <a:cxn ang="0">
                  <a:pos x="0" y="192"/>
                </a:cxn>
                <a:cxn ang="0">
                  <a:pos x="864" y="288"/>
                </a:cxn>
                <a:cxn ang="0">
                  <a:pos x="864" y="731"/>
                </a:cxn>
                <a:cxn ang="0">
                  <a:pos x="1012" y="738"/>
                </a:cxn>
                <a:cxn ang="0">
                  <a:pos x="1152" y="864"/>
                </a:cxn>
                <a:cxn ang="0">
                  <a:pos x="1584" y="1008"/>
                </a:cxn>
                <a:cxn ang="0">
                  <a:pos x="2208" y="1248"/>
                </a:cxn>
                <a:cxn ang="0">
                  <a:pos x="2112" y="2208"/>
                </a:cxn>
              </a:cxnLst>
              <a:rect l="0" t="0" r="r" b="b"/>
              <a:pathLst>
                <a:path w="2641" h="2209">
                  <a:moveTo>
                    <a:pt x="2544" y="2208"/>
                  </a:moveTo>
                  <a:lnTo>
                    <a:pt x="2640" y="1152"/>
                  </a:lnTo>
                  <a:lnTo>
                    <a:pt x="2592" y="192"/>
                  </a:lnTo>
                  <a:lnTo>
                    <a:pt x="0" y="0"/>
                  </a:lnTo>
                  <a:lnTo>
                    <a:pt x="0" y="192"/>
                  </a:lnTo>
                  <a:lnTo>
                    <a:pt x="864" y="288"/>
                  </a:lnTo>
                  <a:lnTo>
                    <a:pt x="864" y="731"/>
                  </a:lnTo>
                  <a:lnTo>
                    <a:pt x="1012" y="738"/>
                  </a:lnTo>
                  <a:lnTo>
                    <a:pt x="1152" y="864"/>
                  </a:lnTo>
                  <a:lnTo>
                    <a:pt x="1584" y="1008"/>
                  </a:lnTo>
                  <a:lnTo>
                    <a:pt x="2208" y="1248"/>
                  </a:lnTo>
                  <a:lnTo>
                    <a:pt x="2112" y="2208"/>
                  </a:lnTo>
                </a:path>
              </a:pathLst>
            </a:custGeom>
            <a:solidFill>
              <a:srgbClr val="CECECE"/>
            </a:solidFill>
            <a:ln w="12699"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12" name="Rectangle 10"/>
            <p:cNvSpPr>
              <a:spLocks noChangeArrowheads="1"/>
            </p:cNvSpPr>
            <p:nvPr/>
          </p:nvSpPr>
          <p:spPr bwMode="auto">
            <a:xfrm>
              <a:off x="1865" y="1891"/>
              <a:ext cx="679" cy="316"/>
            </a:xfrm>
            <a:prstGeom prst="rect">
              <a:avLst/>
            </a:prstGeom>
            <a:solidFill>
              <a:schemeClr val="bg2"/>
            </a:solidFill>
            <a:ln w="12699">
              <a:solidFill>
                <a:schemeClr val="tx1"/>
              </a:solidFill>
              <a:miter lim="800000"/>
              <a:headEnd/>
              <a:tailEnd/>
            </a:ln>
            <a:effectLst/>
          </p:spPr>
          <p:txBody>
            <a:bodyPr wrap="none" anchor="ctr">
              <a:prstTxWarp prst="textNoShape">
                <a:avLst/>
              </a:prstTxWarp>
            </a:bodyPr>
            <a:lstStyle/>
            <a:p>
              <a:endParaRPr lang="en-US"/>
            </a:p>
          </p:txBody>
        </p:sp>
        <p:sp>
          <p:nvSpPr>
            <p:cNvPr id="13" name="AutoShape 11"/>
            <p:cNvSpPr>
              <a:spLocks noChangeArrowheads="1"/>
            </p:cNvSpPr>
            <p:nvPr/>
          </p:nvSpPr>
          <p:spPr bwMode="auto">
            <a:xfrm flipV="1">
              <a:off x="2016" y="3216"/>
              <a:ext cx="336" cy="432"/>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bg2"/>
            </a:solidFill>
            <a:ln w="12699">
              <a:noFill/>
              <a:miter lim="800000"/>
              <a:headEnd/>
              <a:tailEnd/>
            </a:ln>
            <a:effectLst/>
          </p:spPr>
          <p:txBody>
            <a:bodyPr wrap="none" anchor="ctr">
              <a:prstTxWarp prst="textNoShape">
                <a:avLst/>
              </a:prstTxWarp>
            </a:bodyPr>
            <a:lstStyle/>
            <a:p>
              <a:endParaRPr lang="en-US"/>
            </a:p>
          </p:txBody>
        </p:sp>
        <p:sp>
          <p:nvSpPr>
            <p:cNvPr id="14" name="Freeform 12"/>
            <p:cNvSpPr>
              <a:spLocks/>
            </p:cNvSpPr>
            <p:nvPr/>
          </p:nvSpPr>
          <p:spPr bwMode="auto">
            <a:xfrm>
              <a:off x="2135" y="3024"/>
              <a:ext cx="1770" cy="769"/>
            </a:xfrm>
            <a:custGeom>
              <a:avLst/>
              <a:gdLst/>
              <a:ahLst/>
              <a:cxnLst>
                <a:cxn ang="0">
                  <a:pos x="1769" y="761"/>
                </a:cxn>
                <a:cxn ang="0">
                  <a:pos x="1296" y="768"/>
                </a:cxn>
                <a:cxn ang="0">
                  <a:pos x="0" y="768"/>
                </a:cxn>
                <a:cxn ang="0">
                  <a:pos x="0" y="0"/>
                </a:cxn>
              </a:cxnLst>
              <a:rect l="0" t="0" r="r" b="b"/>
              <a:pathLst>
                <a:path w="1770" h="769">
                  <a:moveTo>
                    <a:pt x="1769" y="761"/>
                  </a:moveTo>
                  <a:lnTo>
                    <a:pt x="1296" y="768"/>
                  </a:lnTo>
                  <a:lnTo>
                    <a:pt x="0" y="768"/>
                  </a:lnTo>
                  <a:lnTo>
                    <a:pt x="0" y="0"/>
                  </a:lnTo>
                </a:path>
              </a:pathLst>
            </a:custGeom>
            <a:noFill/>
            <a:ln w="38100" cap="rnd" cmpd="sng">
              <a:solidFill>
                <a:srgbClr val="00FFFF"/>
              </a:solidFill>
              <a:prstDash val="solid"/>
              <a:round/>
              <a:headEnd type="none" w="med" len="med"/>
              <a:tailEnd type="triangle" w="med" len="med"/>
            </a:ln>
            <a:effectLst/>
          </p:spPr>
          <p:txBody>
            <a:bodyPr>
              <a:prstTxWarp prst="textNoShape">
                <a:avLst/>
              </a:prstTxWarp>
            </a:bodyPr>
            <a:lstStyle/>
            <a:p>
              <a:endParaRPr lang="en-US"/>
            </a:p>
          </p:txBody>
        </p:sp>
        <p:sp>
          <p:nvSpPr>
            <p:cNvPr id="15" name="Freeform 13"/>
            <p:cNvSpPr>
              <a:spLocks/>
            </p:cNvSpPr>
            <p:nvPr/>
          </p:nvSpPr>
          <p:spPr bwMode="auto">
            <a:xfrm>
              <a:off x="1008" y="1296"/>
              <a:ext cx="2593" cy="2545"/>
            </a:xfrm>
            <a:custGeom>
              <a:avLst/>
              <a:gdLst/>
              <a:ahLst/>
              <a:cxnLst>
                <a:cxn ang="0">
                  <a:pos x="0" y="0"/>
                </a:cxn>
                <a:cxn ang="0">
                  <a:pos x="2592" y="240"/>
                </a:cxn>
                <a:cxn ang="0">
                  <a:pos x="2496" y="2544"/>
                </a:cxn>
                <a:cxn ang="0">
                  <a:pos x="1200" y="2544"/>
                </a:cxn>
                <a:cxn ang="0">
                  <a:pos x="1200" y="1728"/>
                </a:cxn>
              </a:cxnLst>
              <a:rect l="0" t="0" r="r" b="b"/>
              <a:pathLst>
                <a:path w="2593" h="2545">
                  <a:moveTo>
                    <a:pt x="0" y="0"/>
                  </a:moveTo>
                  <a:lnTo>
                    <a:pt x="2592" y="240"/>
                  </a:lnTo>
                  <a:lnTo>
                    <a:pt x="2496" y="2544"/>
                  </a:lnTo>
                  <a:lnTo>
                    <a:pt x="1200" y="2544"/>
                  </a:lnTo>
                  <a:lnTo>
                    <a:pt x="1200" y="1728"/>
                  </a:lnTo>
                </a:path>
              </a:pathLst>
            </a:custGeom>
            <a:noFill/>
            <a:ln w="38100" cap="rnd" cmpd="sng">
              <a:solidFill>
                <a:schemeClr val="hlink"/>
              </a:solidFill>
              <a:prstDash val="solid"/>
              <a:round/>
              <a:headEnd type="none" w="med" len="med"/>
              <a:tailEnd type="triangle" w="med" len="med"/>
            </a:ln>
            <a:effectLst/>
          </p:spPr>
          <p:txBody>
            <a:bodyPr>
              <a:prstTxWarp prst="textNoShape">
                <a:avLst/>
              </a:prstTxWarp>
            </a:bodyPr>
            <a:lstStyle/>
            <a:p>
              <a:endParaRPr lang="en-US"/>
            </a:p>
          </p:txBody>
        </p:sp>
        <p:sp>
          <p:nvSpPr>
            <p:cNvPr id="16" name="Freeform 14"/>
            <p:cNvSpPr>
              <a:spLocks/>
            </p:cNvSpPr>
            <p:nvPr/>
          </p:nvSpPr>
          <p:spPr bwMode="auto">
            <a:xfrm>
              <a:off x="2142" y="1739"/>
              <a:ext cx="1965" cy="629"/>
            </a:xfrm>
            <a:custGeom>
              <a:avLst/>
              <a:gdLst/>
              <a:ahLst/>
              <a:cxnLst>
                <a:cxn ang="0">
                  <a:pos x="1964" y="0"/>
                </a:cxn>
                <a:cxn ang="0">
                  <a:pos x="0" y="0"/>
                </a:cxn>
                <a:cxn ang="0">
                  <a:pos x="0" y="628"/>
                </a:cxn>
              </a:cxnLst>
              <a:rect l="0" t="0" r="r" b="b"/>
              <a:pathLst>
                <a:path w="1965" h="629">
                  <a:moveTo>
                    <a:pt x="1964" y="0"/>
                  </a:moveTo>
                  <a:lnTo>
                    <a:pt x="0" y="0"/>
                  </a:lnTo>
                  <a:lnTo>
                    <a:pt x="0" y="628"/>
                  </a:lnTo>
                </a:path>
              </a:pathLst>
            </a:custGeom>
            <a:noFill/>
            <a:ln w="38100" cap="rnd" cmpd="sng">
              <a:solidFill>
                <a:srgbClr val="FAFD00"/>
              </a:solidFill>
              <a:prstDash val="solid"/>
              <a:round/>
              <a:headEnd type="none" w="med" len="med"/>
              <a:tailEnd type="triangle" w="med" len="med"/>
            </a:ln>
            <a:effectLst/>
          </p:spPr>
          <p:txBody>
            <a:bodyPr>
              <a:prstTxWarp prst="textNoShape">
                <a:avLst/>
              </a:prstTxWarp>
            </a:bodyPr>
            <a:lstStyle/>
            <a:p>
              <a:endParaRPr lang="en-US"/>
            </a:p>
          </p:txBody>
        </p:sp>
        <p:grpSp>
          <p:nvGrpSpPr>
            <p:cNvPr id="17" name="Group 15"/>
            <p:cNvGrpSpPr>
              <a:grpSpLocks/>
            </p:cNvGrpSpPr>
            <p:nvPr/>
          </p:nvGrpSpPr>
          <p:grpSpPr bwMode="auto">
            <a:xfrm>
              <a:off x="514" y="908"/>
              <a:ext cx="452" cy="624"/>
              <a:chOff x="514" y="908"/>
              <a:chExt cx="452" cy="624"/>
            </a:xfrm>
          </p:grpSpPr>
          <p:sp>
            <p:nvSpPr>
              <p:cNvPr id="37" name="Arc 16"/>
              <p:cNvSpPr>
                <a:spLocks/>
              </p:cNvSpPr>
              <p:nvPr/>
            </p:nvSpPr>
            <p:spPr bwMode="auto">
              <a:xfrm rot="3000000">
                <a:off x="490" y="1157"/>
                <a:ext cx="332" cy="2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699" cap="rnd">
                <a:solidFill>
                  <a:schemeClr val="tx1"/>
                </a:solidFill>
                <a:round/>
                <a:headEnd/>
                <a:tailEnd/>
              </a:ln>
              <a:effectLst/>
            </p:spPr>
            <p:txBody>
              <a:bodyPr wrap="none" anchor="ctr">
                <a:prstTxWarp prst="textNoShape">
                  <a:avLst/>
                </a:prstTxWarp>
              </a:bodyPr>
              <a:lstStyle/>
              <a:p>
                <a:endParaRPr lang="en-US"/>
              </a:p>
            </p:txBody>
          </p:sp>
          <p:sp>
            <p:nvSpPr>
              <p:cNvPr id="38" name="Line 17"/>
              <p:cNvSpPr>
                <a:spLocks noChangeShapeType="1"/>
              </p:cNvSpPr>
              <p:nvPr/>
            </p:nvSpPr>
            <p:spPr bwMode="auto">
              <a:xfrm flipV="1">
                <a:off x="734" y="908"/>
                <a:ext cx="136" cy="104"/>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39" name="Line 18"/>
              <p:cNvSpPr>
                <a:spLocks noChangeShapeType="1"/>
              </p:cNvSpPr>
              <p:nvPr/>
            </p:nvSpPr>
            <p:spPr bwMode="auto">
              <a:xfrm flipV="1">
                <a:off x="830" y="1100"/>
                <a:ext cx="136" cy="56"/>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40" name="Line 19"/>
              <p:cNvSpPr>
                <a:spLocks noChangeShapeType="1"/>
              </p:cNvSpPr>
              <p:nvPr/>
            </p:nvSpPr>
            <p:spPr bwMode="auto">
              <a:xfrm>
                <a:off x="782" y="1444"/>
                <a:ext cx="88" cy="88"/>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sp>
            <p:nvSpPr>
              <p:cNvPr id="41" name="Line 20"/>
              <p:cNvSpPr>
                <a:spLocks noChangeShapeType="1"/>
              </p:cNvSpPr>
              <p:nvPr/>
            </p:nvSpPr>
            <p:spPr bwMode="auto">
              <a:xfrm>
                <a:off x="830" y="1300"/>
                <a:ext cx="136" cy="40"/>
              </a:xfrm>
              <a:prstGeom prst="line">
                <a:avLst/>
              </a:prstGeom>
              <a:noFill/>
              <a:ln w="12699">
                <a:solidFill>
                  <a:schemeClr val="tx1"/>
                </a:solidFill>
                <a:round/>
                <a:headEnd/>
                <a:tailEnd/>
              </a:ln>
              <a:effectLst/>
            </p:spPr>
            <p:txBody>
              <a:bodyPr wrap="none" anchor="ctr">
                <a:prstTxWarp prst="textNoShape">
                  <a:avLst/>
                </a:prstTxWarp>
              </a:bodyPr>
              <a:lstStyle/>
              <a:p>
                <a:endParaRPr lang="en-US"/>
              </a:p>
            </p:txBody>
          </p:sp>
        </p:grpSp>
        <p:sp>
          <p:nvSpPr>
            <p:cNvPr id="18" name="Oval 21"/>
            <p:cNvSpPr>
              <a:spLocks noChangeArrowheads="1"/>
            </p:cNvSpPr>
            <p:nvPr/>
          </p:nvSpPr>
          <p:spPr bwMode="auto">
            <a:xfrm>
              <a:off x="576" y="1200"/>
              <a:ext cx="48" cy="192"/>
            </a:xfrm>
            <a:prstGeom prst="ellipse">
              <a:avLst/>
            </a:prstGeom>
            <a:solidFill>
              <a:schemeClr val="accent1"/>
            </a:solidFill>
            <a:ln w="12699">
              <a:solidFill>
                <a:schemeClr val="tx1"/>
              </a:solidFill>
              <a:round/>
              <a:headEnd/>
              <a:tailEnd/>
            </a:ln>
            <a:effectLst/>
          </p:spPr>
          <p:txBody>
            <a:bodyPr wrap="none" anchor="ctr">
              <a:prstTxWarp prst="textNoShape">
                <a:avLst/>
              </a:prstTxWarp>
            </a:bodyPr>
            <a:lstStyle/>
            <a:p>
              <a:endParaRPr lang="en-US"/>
            </a:p>
          </p:txBody>
        </p:sp>
        <p:sp>
          <p:nvSpPr>
            <p:cNvPr id="19" name="Text Box 22"/>
            <p:cNvSpPr txBox="1">
              <a:spLocks noChangeArrowheads="1"/>
            </p:cNvSpPr>
            <p:nvPr/>
          </p:nvSpPr>
          <p:spPr bwMode="auto">
            <a:xfrm>
              <a:off x="4518" y="1548"/>
              <a:ext cx="948" cy="327"/>
            </a:xfrm>
            <a:prstGeom prst="rect">
              <a:avLst/>
            </a:prstGeom>
            <a:noFill/>
            <a:ln w="12699">
              <a:noFill/>
              <a:miter lim="800000"/>
              <a:headEnd/>
              <a:tailEnd/>
            </a:ln>
            <a:effectLst/>
          </p:spPr>
          <p:txBody>
            <a:bodyPr>
              <a:prstTxWarp prst="textNoShape">
                <a:avLst/>
              </a:prstTxWarp>
              <a:spAutoFit/>
            </a:bodyPr>
            <a:lstStyle/>
            <a:p>
              <a:pPr>
                <a:lnSpc>
                  <a:spcPct val="60000"/>
                </a:lnSpc>
                <a:spcBef>
                  <a:spcPct val="50000"/>
                </a:spcBef>
              </a:pPr>
              <a:r>
                <a:rPr lang="en-US" sz="1000"/>
                <a:t>Brightfield</a:t>
              </a:r>
            </a:p>
            <a:p>
              <a:pPr>
                <a:lnSpc>
                  <a:spcPct val="60000"/>
                </a:lnSpc>
                <a:spcBef>
                  <a:spcPct val="50000"/>
                </a:spcBef>
              </a:pPr>
              <a:r>
                <a:rPr lang="en-US" sz="1000"/>
                <a:t>Source</a:t>
              </a:r>
            </a:p>
          </p:txBody>
        </p:sp>
        <p:sp>
          <p:nvSpPr>
            <p:cNvPr id="20" name="Text Box 23"/>
            <p:cNvSpPr txBox="1">
              <a:spLocks noChangeArrowheads="1"/>
            </p:cNvSpPr>
            <p:nvPr/>
          </p:nvSpPr>
          <p:spPr bwMode="auto">
            <a:xfrm>
              <a:off x="4498" y="3258"/>
              <a:ext cx="948" cy="483"/>
            </a:xfrm>
            <a:prstGeom prst="rect">
              <a:avLst/>
            </a:prstGeom>
            <a:noFill/>
            <a:ln w="12699">
              <a:noFill/>
              <a:miter lim="800000"/>
              <a:headEnd/>
              <a:tailEnd/>
            </a:ln>
            <a:effectLst/>
          </p:spPr>
          <p:txBody>
            <a:bodyPr>
              <a:prstTxWarp prst="textNoShape">
                <a:avLst/>
              </a:prstTxWarp>
              <a:spAutoFit/>
            </a:bodyPr>
            <a:lstStyle/>
            <a:p>
              <a:pPr>
                <a:lnSpc>
                  <a:spcPct val="60000"/>
                </a:lnSpc>
                <a:spcBef>
                  <a:spcPct val="50000"/>
                </a:spcBef>
              </a:pPr>
              <a:r>
                <a:rPr lang="en-US" sz="1000"/>
                <a:t>Epi-</a:t>
              </a:r>
            </a:p>
            <a:p>
              <a:pPr>
                <a:lnSpc>
                  <a:spcPct val="60000"/>
                </a:lnSpc>
                <a:spcBef>
                  <a:spcPct val="50000"/>
                </a:spcBef>
              </a:pPr>
              <a:r>
                <a:rPr lang="en-US" sz="1000"/>
                <a:t>illumination</a:t>
              </a:r>
            </a:p>
            <a:p>
              <a:pPr>
                <a:lnSpc>
                  <a:spcPct val="60000"/>
                </a:lnSpc>
                <a:spcBef>
                  <a:spcPct val="50000"/>
                </a:spcBef>
              </a:pPr>
              <a:r>
                <a:rPr lang="en-US" sz="1000"/>
                <a:t>Source</a:t>
              </a:r>
            </a:p>
          </p:txBody>
        </p:sp>
        <p:grpSp>
          <p:nvGrpSpPr>
            <p:cNvPr id="21" name="Group 24"/>
            <p:cNvGrpSpPr>
              <a:grpSpLocks/>
            </p:cNvGrpSpPr>
            <p:nvPr/>
          </p:nvGrpSpPr>
          <p:grpSpPr bwMode="auto">
            <a:xfrm>
              <a:off x="3841" y="1503"/>
              <a:ext cx="538" cy="763"/>
              <a:chOff x="411" y="1836"/>
              <a:chExt cx="538" cy="763"/>
            </a:xfrm>
          </p:grpSpPr>
          <p:sp>
            <p:nvSpPr>
              <p:cNvPr id="30" name="AutoShape 25"/>
              <p:cNvSpPr>
                <a:spLocks noChangeArrowheads="1"/>
              </p:cNvSpPr>
              <p:nvPr/>
            </p:nvSpPr>
            <p:spPr bwMode="auto">
              <a:xfrm>
                <a:off x="411" y="1836"/>
                <a:ext cx="538" cy="538"/>
              </a:xfrm>
              <a:prstGeom prst="roundRect">
                <a:avLst>
                  <a:gd name="adj" fmla="val 16667"/>
                </a:avLst>
              </a:prstGeom>
              <a:solidFill>
                <a:schemeClr val="tx1"/>
              </a:solidFill>
              <a:ln w="38100">
                <a:solidFill>
                  <a:schemeClr val="tx1"/>
                </a:solidFill>
                <a:round/>
                <a:headEnd/>
                <a:tailEnd/>
              </a:ln>
              <a:effectLst/>
            </p:spPr>
            <p:txBody>
              <a:bodyPr wrap="none" anchor="ctr">
                <a:prstTxWarp prst="textNoShape">
                  <a:avLst/>
                </a:prstTxWarp>
              </a:bodyPr>
              <a:lstStyle/>
              <a:p>
                <a:endParaRPr lang="en-US"/>
              </a:p>
            </p:txBody>
          </p:sp>
          <p:grpSp>
            <p:nvGrpSpPr>
              <p:cNvPr id="31" name="Group 26"/>
              <p:cNvGrpSpPr>
                <a:grpSpLocks/>
              </p:cNvGrpSpPr>
              <p:nvPr/>
            </p:nvGrpSpPr>
            <p:grpSpPr bwMode="auto">
              <a:xfrm>
                <a:off x="481" y="2215"/>
                <a:ext cx="384" cy="384"/>
                <a:chOff x="353" y="2784"/>
                <a:chExt cx="423" cy="384"/>
              </a:xfrm>
            </p:grpSpPr>
            <p:sp>
              <p:nvSpPr>
                <p:cNvPr id="32" name="Line 27"/>
                <p:cNvSpPr>
                  <a:spLocks noChangeShapeType="1"/>
                </p:cNvSpPr>
                <p:nvPr/>
              </p:nvSpPr>
              <p:spPr bwMode="auto">
                <a:xfrm flipV="1">
                  <a:off x="353" y="2784"/>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33" name="Line 28"/>
                <p:cNvSpPr>
                  <a:spLocks noChangeShapeType="1"/>
                </p:cNvSpPr>
                <p:nvPr/>
              </p:nvSpPr>
              <p:spPr bwMode="auto">
                <a:xfrm flipV="1">
                  <a:off x="353" y="2880"/>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34" name="Line 29"/>
                <p:cNvSpPr>
                  <a:spLocks noChangeShapeType="1"/>
                </p:cNvSpPr>
                <p:nvPr/>
              </p:nvSpPr>
              <p:spPr bwMode="auto">
                <a:xfrm flipV="1">
                  <a:off x="353" y="2976"/>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35" name="Line 30"/>
                <p:cNvSpPr>
                  <a:spLocks noChangeShapeType="1"/>
                </p:cNvSpPr>
                <p:nvPr/>
              </p:nvSpPr>
              <p:spPr bwMode="auto">
                <a:xfrm flipV="1">
                  <a:off x="353" y="3072"/>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36" name="Line 31"/>
                <p:cNvSpPr>
                  <a:spLocks noChangeShapeType="1"/>
                </p:cNvSpPr>
                <p:nvPr/>
              </p:nvSpPr>
              <p:spPr bwMode="auto">
                <a:xfrm flipV="1">
                  <a:off x="353" y="3168"/>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grpSp>
        </p:grpSp>
        <p:grpSp>
          <p:nvGrpSpPr>
            <p:cNvPr id="22" name="Group 32"/>
            <p:cNvGrpSpPr>
              <a:grpSpLocks/>
            </p:cNvGrpSpPr>
            <p:nvPr/>
          </p:nvGrpSpPr>
          <p:grpSpPr bwMode="auto">
            <a:xfrm>
              <a:off x="3797" y="3314"/>
              <a:ext cx="538" cy="763"/>
              <a:chOff x="411" y="1836"/>
              <a:chExt cx="538" cy="763"/>
            </a:xfrm>
          </p:grpSpPr>
          <p:sp>
            <p:nvSpPr>
              <p:cNvPr id="23" name="AutoShape 33"/>
              <p:cNvSpPr>
                <a:spLocks noChangeArrowheads="1"/>
              </p:cNvSpPr>
              <p:nvPr/>
            </p:nvSpPr>
            <p:spPr bwMode="auto">
              <a:xfrm>
                <a:off x="411" y="1836"/>
                <a:ext cx="538" cy="538"/>
              </a:xfrm>
              <a:prstGeom prst="roundRect">
                <a:avLst>
                  <a:gd name="adj" fmla="val 16667"/>
                </a:avLst>
              </a:prstGeom>
              <a:solidFill>
                <a:schemeClr val="tx1"/>
              </a:solidFill>
              <a:ln w="38100">
                <a:solidFill>
                  <a:schemeClr val="tx1"/>
                </a:solidFill>
                <a:round/>
                <a:headEnd/>
                <a:tailEnd/>
              </a:ln>
              <a:effectLst/>
            </p:spPr>
            <p:txBody>
              <a:bodyPr wrap="none" anchor="ctr">
                <a:prstTxWarp prst="textNoShape">
                  <a:avLst/>
                </a:prstTxWarp>
              </a:bodyPr>
              <a:lstStyle/>
              <a:p>
                <a:endParaRPr lang="en-US"/>
              </a:p>
            </p:txBody>
          </p:sp>
          <p:grpSp>
            <p:nvGrpSpPr>
              <p:cNvPr id="24" name="Group 34"/>
              <p:cNvGrpSpPr>
                <a:grpSpLocks/>
              </p:cNvGrpSpPr>
              <p:nvPr/>
            </p:nvGrpSpPr>
            <p:grpSpPr bwMode="auto">
              <a:xfrm>
                <a:off x="481" y="2215"/>
                <a:ext cx="384" cy="384"/>
                <a:chOff x="353" y="2784"/>
                <a:chExt cx="423" cy="384"/>
              </a:xfrm>
            </p:grpSpPr>
            <p:sp>
              <p:nvSpPr>
                <p:cNvPr id="25" name="Line 35"/>
                <p:cNvSpPr>
                  <a:spLocks noChangeShapeType="1"/>
                </p:cNvSpPr>
                <p:nvPr/>
              </p:nvSpPr>
              <p:spPr bwMode="auto">
                <a:xfrm flipV="1">
                  <a:off x="353" y="2784"/>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26" name="Line 36"/>
                <p:cNvSpPr>
                  <a:spLocks noChangeShapeType="1"/>
                </p:cNvSpPr>
                <p:nvPr/>
              </p:nvSpPr>
              <p:spPr bwMode="auto">
                <a:xfrm flipV="1">
                  <a:off x="353" y="2880"/>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27" name="Line 37"/>
                <p:cNvSpPr>
                  <a:spLocks noChangeShapeType="1"/>
                </p:cNvSpPr>
                <p:nvPr/>
              </p:nvSpPr>
              <p:spPr bwMode="auto">
                <a:xfrm flipV="1">
                  <a:off x="353" y="2976"/>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28" name="Line 38"/>
                <p:cNvSpPr>
                  <a:spLocks noChangeShapeType="1"/>
                </p:cNvSpPr>
                <p:nvPr/>
              </p:nvSpPr>
              <p:spPr bwMode="auto">
                <a:xfrm flipV="1">
                  <a:off x="353" y="3072"/>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sp>
              <p:nvSpPr>
                <p:cNvPr id="29" name="Line 39"/>
                <p:cNvSpPr>
                  <a:spLocks noChangeShapeType="1"/>
                </p:cNvSpPr>
                <p:nvPr/>
              </p:nvSpPr>
              <p:spPr bwMode="auto">
                <a:xfrm flipV="1">
                  <a:off x="353" y="3168"/>
                  <a:ext cx="423" cy="0"/>
                </a:xfrm>
                <a:prstGeom prst="line">
                  <a:avLst/>
                </a:prstGeom>
                <a:noFill/>
                <a:ln w="38100">
                  <a:solidFill>
                    <a:schemeClr val="bg1"/>
                  </a:solidFill>
                  <a:round/>
                  <a:headEnd/>
                  <a:tailEnd/>
                </a:ln>
                <a:effectLst/>
              </p:spPr>
              <p:txBody>
                <a:bodyPr wrap="none" anchor="ctr">
                  <a:prstTxWarp prst="textNoShape">
                    <a:avLst/>
                  </a:prstTxWarp>
                </a:bodyPr>
                <a:lstStyle/>
                <a:p>
                  <a:endParaRPr lang="en-US"/>
                </a:p>
              </p:txBody>
            </p:sp>
          </p:grpSp>
        </p:grpSp>
      </p:grpSp>
      <p:pic>
        <p:nvPicPr>
          <p:cNvPr id="42" name="Picture 40" descr="micr004"/>
          <p:cNvPicPr>
            <a:picLocks noChangeAspect="1" noChangeArrowheads="1"/>
          </p:cNvPicPr>
          <p:nvPr/>
        </p:nvPicPr>
        <p:blipFill>
          <a:blip r:embed="rId2"/>
          <a:srcRect/>
          <a:stretch>
            <a:fillRect/>
          </a:stretch>
        </p:blipFill>
        <p:spPr bwMode="auto">
          <a:xfrm>
            <a:off x="1602440" y="751071"/>
            <a:ext cx="2999861" cy="3882906"/>
          </a:xfrm>
          <a:prstGeom prst="rect">
            <a:avLst/>
          </a:prstGeom>
          <a:noFill/>
        </p:spPr>
      </p:pic>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75</a:t>
            </a:fld>
            <a:endParaRPr lang="en-US">
              <a:solidFill>
                <a:srgbClr val="2E2B21">
                  <a:lumMod val="90000"/>
                  <a:lumOff val="10000"/>
                </a:srgbClr>
              </a:solidFill>
            </a:endParaRPr>
          </a:p>
        </p:txBody>
      </p:sp>
      <p:sp>
        <p:nvSpPr>
          <p:cNvPr id="43" name="Rectangle 42"/>
          <p:cNvSpPr/>
          <p:nvPr/>
        </p:nvSpPr>
        <p:spPr>
          <a:xfrm>
            <a:off x="193754" y="4777530"/>
            <a:ext cx="11998246" cy="1938992"/>
          </a:xfrm>
          <a:prstGeom prst="rect">
            <a:avLst/>
          </a:prstGeom>
        </p:spPr>
        <p:txBody>
          <a:bodyPr wrap="square">
            <a:spAutoFit/>
          </a:bodyPr>
          <a:lstStyle/>
          <a:p>
            <a:r>
              <a:rPr lang="en-US" sz="2000" dirty="0">
                <a:latin typeface="Arial"/>
                <a:cs typeface="Arial"/>
              </a:rPr>
              <a:t>Inverted microscopes are constructed with the tip of the objective pointing upward so as to view the specimen from below</a:t>
            </a:r>
            <a:r>
              <a:rPr lang="en-US" sz="2000" dirty="0" smtClean="0">
                <a:latin typeface="Arial"/>
                <a:cs typeface="Arial"/>
              </a:rPr>
              <a:t>.</a:t>
            </a:r>
          </a:p>
          <a:p>
            <a:endParaRPr lang="en-US" sz="2000" dirty="0">
              <a:latin typeface="Arial"/>
              <a:cs typeface="Arial"/>
            </a:endParaRPr>
          </a:p>
          <a:p>
            <a:r>
              <a:rPr lang="en-US" sz="2000" dirty="0">
                <a:latin typeface="Arial"/>
                <a:cs typeface="Arial"/>
              </a:rPr>
              <a:t>• The objective is underneath the stage and light is directed on the specimen from above</a:t>
            </a:r>
            <a:r>
              <a:rPr lang="en-US" sz="2000" dirty="0" smtClean="0">
                <a:latin typeface="Arial"/>
                <a:cs typeface="Arial"/>
              </a:rPr>
              <a:t>.</a:t>
            </a:r>
          </a:p>
          <a:p>
            <a:endParaRPr lang="en-US" sz="2000" dirty="0">
              <a:latin typeface="Arial"/>
              <a:cs typeface="Arial"/>
            </a:endParaRPr>
          </a:p>
          <a:p>
            <a:r>
              <a:rPr lang="en-US" sz="2000" dirty="0">
                <a:latin typeface="Arial"/>
                <a:cs typeface="Arial"/>
              </a:rPr>
              <a:t>• This type of microscope is suitable for viewing culture vessels such as Petri dishes.</a:t>
            </a:r>
          </a:p>
        </p:txBody>
      </p:sp>
    </p:spTree>
    <p:extLst>
      <p:ext uri="{BB962C8B-B14F-4D97-AF65-F5344CB8AC3E}">
        <p14:creationId xmlns:p14="http://schemas.microsoft.com/office/powerpoint/2010/main" val="39362171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362200" y="228600"/>
            <a:ext cx="7467600" cy="838200"/>
          </a:xfrm>
        </p:spPr>
        <p:txBody>
          <a:bodyPr>
            <a:normAutofit/>
          </a:bodyPr>
          <a:lstStyle/>
          <a:p>
            <a:r>
              <a:rPr lang="en-US" altLang="en-US" sz="2800" b="1" dirty="0">
                <a:latin typeface="Arial" panose="020B0604020202020204" pitchFamily="34" charset="0"/>
                <a:cs typeface="Arial" panose="020B0604020202020204" pitchFamily="34" charset="0"/>
              </a:rPr>
              <a:t>Fluorescence Microscopy</a:t>
            </a:r>
          </a:p>
        </p:txBody>
      </p:sp>
      <p:sp>
        <p:nvSpPr>
          <p:cNvPr id="7171" name="Rectangle 3"/>
          <p:cNvSpPr>
            <a:spLocks noGrp="1" noChangeArrowheads="1"/>
          </p:cNvSpPr>
          <p:nvPr>
            <p:ph type="body" idx="1"/>
          </p:nvPr>
        </p:nvSpPr>
        <p:spPr>
          <a:xfrm>
            <a:off x="423582" y="1066800"/>
            <a:ext cx="11344835" cy="5414682"/>
          </a:xfrm>
        </p:spPr>
        <p:txBody>
          <a:bodyPr>
            <a:normAutofit/>
          </a:bodyPr>
          <a:lstStyle/>
          <a:p>
            <a:pPr algn="just">
              <a:lnSpc>
                <a:spcPct val="150000"/>
              </a:lnSpc>
            </a:pPr>
            <a:r>
              <a:rPr lang="en-US" altLang="en-US" sz="2400" dirty="0">
                <a:latin typeface="Arial" panose="020B0604020202020204" pitchFamily="34" charset="0"/>
                <a:cs typeface="Arial" panose="020B0604020202020204" pitchFamily="34" charset="0"/>
              </a:rPr>
              <a:t>It is based on the ability of many organic and inorganic substances to display primary fluorescence: absorb light radiation of a specific spectral region and emit radiation of longer wavelength</a:t>
            </a:r>
          </a:p>
          <a:p>
            <a:pPr algn="just">
              <a:lnSpc>
                <a:spcPct val="150000"/>
              </a:lnSpc>
            </a:pPr>
            <a:r>
              <a:rPr lang="en-US" altLang="en-US" sz="2400" dirty="0">
                <a:latin typeface="Arial" panose="020B0604020202020204" pitchFamily="34" charset="0"/>
                <a:cs typeface="Arial" panose="020B0604020202020204" pitchFamily="34" charset="0"/>
              </a:rPr>
              <a:t>Tissues and cellular components are labeled directly or indirectly (e.g. antibodies) with specific </a:t>
            </a:r>
            <a:r>
              <a:rPr lang="en-US" altLang="en-US" sz="2400" dirty="0" err="1">
                <a:latin typeface="Arial" panose="020B0604020202020204" pitchFamily="34" charset="0"/>
                <a:cs typeface="Arial" panose="020B0604020202020204" pitchFamily="34" charset="0"/>
              </a:rPr>
              <a:t>fluorochromes</a:t>
            </a:r>
            <a:r>
              <a:rPr lang="en-US" altLang="en-US" sz="2400" dirty="0">
                <a:latin typeface="Arial" panose="020B0604020202020204" pitchFamily="34" charset="0"/>
                <a:cs typeface="Arial" panose="020B0604020202020204" pitchFamily="34" charset="0"/>
              </a:rPr>
              <a:t> and visualized under a fluorescent microscope equipped with an appropriate light-source (Hg arc or </a:t>
            </a:r>
            <a:r>
              <a:rPr lang="en-US" altLang="en-US" sz="2400" dirty="0" err="1">
                <a:latin typeface="Arial" panose="020B0604020202020204" pitchFamily="34" charset="0"/>
                <a:cs typeface="Arial" panose="020B0604020202020204" pitchFamily="34" charset="0"/>
              </a:rPr>
              <a:t>Xe</a:t>
            </a:r>
            <a:r>
              <a:rPr lang="en-US" altLang="en-US" sz="2400" dirty="0">
                <a:latin typeface="Arial" panose="020B0604020202020204" pitchFamily="34" charset="0"/>
                <a:cs typeface="Arial" panose="020B0604020202020204" pitchFamily="34" charset="0"/>
              </a:rPr>
              <a:t>-lamp), excitation and emission filters of corresponding wavelength window </a:t>
            </a:r>
          </a:p>
          <a:p>
            <a:pPr algn="just">
              <a:lnSpc>
                <a:spcPct val="150000"/>
              </a:lnSpc>
            </a:pPr>
            <a:r>
              <a:rPr lang="en-US" altLang="en-US" sz="2400" dirty="0">
                <a:latin typeface="Arial" panose="020B0604020202020204" pitchFamily="34" charset="0"/>
                <a:cs typeface="Arial" panose="020B0604020202020204" pitchFamily="34" charset="0"/>
              </a:rPr>
              <a:t>Excitation and/or emission wavelengths of certain </a:t>
            </a:r>
            <a:r>
              <a:rPr lang="en-US" altLang="en-US" sz="2400" dirty="0" err="1">
                <a:latin typeface="Arial" panose="020B0604020202020204" pitchFamily="34" charset="0"/>
                <a:cs typeface="Arial" panose="020B0604020202020204" pitchFamily="34" charset="0"/>
              </a:rPr>
              <a:t>fluorochromes</a:t>
            </a:r>
            <a:r>
              <a:rPr lang="en-US" altLang="en-US" sz="2400" dirty="0">
                <a:latin typeface="Arial" panose="020B0604020202020204" pitchFamily="34" charset="0"/>
                <a:cs typeface="Arial" panose="020B0604020202020204" pitchFamily="34" charset="0"/>
              </a:rPr>
              <a:t> can reflect physiological, physical and/or chemical changes</a:t>
            </a:r>
          </a:p>
          <a:p>
            <a:pPr algn="just"/>
            <a:endParaRPr lang="en-US" altLang="en-US" sz="2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76</a:t>
            </a:fld>
            <a:endParaRPr lang="en-US">
              <a:solidFill>
                <a:srgbClr val="2E2B21">
                  <a:lumMod val="90000"/>
                  <a:lumOff val="10000"/>
                </a:srgbClr>
              </a:solidFill>
            </a:endParaRPr>
          </a:p>
        </p:txBody>
      </p:sp>
    </p:spTree>
    <p:extLst>
      <p:ext uri="{BB962C8B-B14F-4D97-AF65-F5344CB8AC3E}">
        <p14:creationId xmlns:p14="http://schemas.microsoft.com/office/powerpoint/2010/main" val="18594925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423582" y="1066800"/>
            <a:ext cx="11344836" cy="5513294"/>
          </a:xfrm>
        </p:spPr>
        <p:txBody>
          <a:bodyPr>
            <a:normAutofit/>
          </a:bodyPr>
          <a:lstStyle/>
          <a:p>
            <a:pPr>
              <a:lnSpc>
                <a:spcPct val="150000"/>
              </a:lnSpc>
            </a:pPr>
            <a:r>
              <a:rPr lang="en-US" altLang="en-US" sz="2400" dirty="0"/>
              <a:t>Fluorescent microscopy can be applied to live specimens:</a:t>
            </a:r>
          </a:p>
          <a:p>
            <a:pPr lvl="1">
              <a:lnSpc>
                <a:spcPct val="150000"/>
              </a:lnSpc>
            </a:pPr>
            <a:r>
              <a:rPr lang="en-US" altLang="en-US" sz="2400" dirty="0"/>
              <a:t>Purified proteins, </a:t>
            </a:r>
            <a:r>
              <a:rPr lang="en-US" altLang="en-US" sz="2400" dirty="0" err="1"/>
              <a:t>derivatized</a:t>
            </a:r>
            <a:r>
              <a:rPr lang="en-US" altLang="en-US" sz="2400" dirty="0"/>
              <a:t> with fluorophores and retaining function may be injected into a cell</a:t>
            </a:r>
          </a:p>
          <a:p>
            <a:pPr lvl="1">
              <a:lnSpc>
                <a:spcPct val="150000"/>
              </a:lnSpc>
            </a:pPr>
            <a:r>
              <a:rPr lang="en-US" altLang="en-US" sz="2400" dirty="0"/>
              <a:t>Proteins fused to naturally fluorescent proteins, such as green or yellow fluorescent protein (GFP and YFP) can be expressed ectopically in cells</a:t>
            </a:r>
          </a:p>
          <a:p>
            <a:pPr lvl="1">
              <a:lnSpc>
                <a:spcPct val="150000"/>
              </a:lnSpc>
            </a:pPr>
            <a:r>
              <a:rPr lang="en-US" altLang="en-US" sz="2400" dirty="0"/>
              <a:t>Two interacting proteins, each fused with one of two portions of GFP can be expressed ectopically in cells, reconstituting GFP fluorescence upon interaction</a:t>
            </a:r>
          </a:p>
          <a:p>
            <a:pPr lvl="1">
              <a:lnSpc>
                <a:spcPct val="150000"/>
              </a:lnSpc>
            </a:pPr>
            <a:r>
              <a:rPr lang="en-US" altLang="en-US" sz="2400" dirty="0"/>
              <a:t>Fluorescent indicator molecules changing their optical properties at different physiological conditions: probes for Ca</a:t>
            </a:r>
            <a:r>
              <a:rPr lang="en-US" altLang="en-US" sz="2400" baseline="30000" dirty="0"/>
              <a:t>++</a:t>
            </a:r>
            <a:r>
              <a:rPr lang="en-US" altLang="en-US" sz="2400" dirty="0"/>
              <a:t>, pH, ATP, membrane potential  </a:t>
            </a:r>
          </a:p>
        </p:txBody>
      </p:sp>
      <p:sp>
        <p:nvSpPr>
          <p:cNvPr id="13316" name="Rectangle 4"/>
          <p:cNvSpPr>
            <a:spLocks noGrp="1" noChangeArrowheads="1"/>
          </p:cNvSpPr>
          <p:nvPr>
            <p:ph type="title"/>
          </p:nvPr>
        </p:nvSpPr>
        <p:spPr>
          <a:xfrm>
            <a:off x="2362200" y="228600"/>
            <a:ext cx="7467600" cy="838200"/>
          </a:xfrm>
          <a:noFill/>
          <a:ln/>
        </p:spPr>
        <p:txBody>
          <a:bodyPr>
            <a:normAutofit/>
          </a:bodyPr>
          <a:lstStyle/>
          <a:p>
            <a:r>
              <a:rPr lang="en-US" altLang="en-US" sz="2800" b="1" dirty="0">
                <a:latin typeface="Arial" panose="020B0604020202020204" pitchFamily="34" charset="0"/>
                <a:cs typeface="Arial" panose="020B0604020202020204" pitchFamily="34" charset="0"/>
              </a:rPr>
              <a:t>Fluorescence Microscopy</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77</a:t>
            </a:fld>
            <a:endParaRPr lang="en-US">
              <a:solidFill>
                <a:srgbClr val="2E2B21">
                  <a:lumMod val="90000"/>
                  <a:lumOff val="10000"/>
                </a:srgbClr>
              </a:solidFill>
            </a:endParaRPr>
          </a:p>
        </p:txBody>
      </p:sp>
    </p:spTree>
    <p:extLst>
      <p:ext uri="{BB962C8B-B14F-4D97-AF65-F5344CB8AC3E}">
        <p14:creationId xmlns:p14="http://schemas.microsoft.com/office/powerpoint/2010/main" val="17467736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789113" y="379414"/>
            <a:ext cx="8496300" cy="992187"/>
          </a:xfrm>
        </p:spPr>
        <p:txBody>
          <a:bodyPr>
            <a:normAutofit fontScale="90000"/>
          </a:bodyPr>
          <a:lstStyle/>
          <a:p>
            <a:r>
              <a:rPr lang="en-US" dirty="0">
                <a:latin typeface="Arial"/>
                <a:cs typeface="Arial"/>
              </a:rPr>
              <a:t>Fluorescence Microscope</a:t>
            </a:r>
            <a:r>
              <a:rPr lang="en-US" dirty="0"/>
              <a:t/>
            </a:r>
            <a:br>
              <a:rPr lang="en-US" dirty="0"/>
            </a:br>
            <a:r>
              <a:rPr lang="en-US" dirty="0"/>
              <a:t>		</a:t>
            </a:r>
          </a:p>
        </p:txBody>
      </p:sp>
      <p:pic>
        <p:nvPicPr>
          <p:cNvPr id="63497" name="Picture 9"/>
          <p:cNvPicPr>
            <a:picLocks noChangeAspect="1" noChangeArrowheads="1"/>
          </p:cNvPicPr>
          <p:nvPr/>
        </p:nvPicPr>
        <p:blipFill>
          <a:blip r:embed="rId3"/>
          <a:srcRect/>
          <a:stretch>
            <a:fillRect/>
          </a:stretch>
        </p:blipFill>
        <p:spPr bwMode="auto">
          <a:xfrm>
            <a:off x="1895476" y="1793875"/>
            <a:ext cx="2911475" cy="4368800"/>
          </a:xfrm>
          <a:prstGeom prst="rect">
            <a:avLst/>
          </a:prstGeom>
          <a:noFill/>
          <a:ln w="12700">
            <a:noFill/>
            <a:miter lim="800000"/>
            <a:headEnd/>
            <a:tailEnd/>
          </a:ln>
          <a:effectLst/>
        </p:spPr>
      </p:pic>
      <p:pic>
        <p:nvPicPr>
          <p:cNvPr id="63501" name="Picture 13"/>
          <p:cNvPicPr>
            <a:picLocks noChangeAspect="1" noChangeArrowheads="1"/>
          </p:cNvPicPr>
          <p:nvPr/>
        </p:nvPicPr>
        <p:blipFill>
          <a:blip r:embed="rId4"/>
          <a:srcRect/>
          <a:stretch>
            <a:fillRect/>
          </a:stretch>
        </p:blipFill>
        <p:spPr bwMode="auto">
          <a:xfrm>
            <a:off x="7032626" y="1773239"/>
            <a:ext cx="2843213" cy="4452937"/>
          </a:xfrm>
          <a:prstGeom prst="rect">
            <a:avLst/>
          </a:prstGeom>
          <a:noFill/>
          <a:ln w="12700">
            <a:noFill/>
            <a:miter lim="800000"/>
            <a:headEnd/>
            <a:tailEnd/>
          </a:ln>
          <a:effectLst/>
        </p:spPr>
      </p:pic>
      <p:sp>
        <p:nvSpPr>
          <p:cNvPr id="63502" name="Text Box 14"/>
          <p:cNvSpPr txBox="1">
            <a:spLocks noChangeArrowheads="1"/>
          </p:cNvSpPr>
          <p:nvPr/>
        </p:nvSpPr>
        <p:spPr bwMode="auto">
          <a:xfrm>
            <a:off x="2660651" y="1327150"/>
            <a:ext cx="830677" cy="369332"/>
          </a:xfrm>
          <a:prstGeom prst="rect">
            <a:avLst/>
          </a:prstGeom>
          <a:noFill/>
          <a:ln w="12700">
            <a:noFill/>
            <a:miter lim="800000"/>
            <a:headEnd/>
            <a:tailEnd/>
          </a:ln>
          <a:effectLst/>
        </p:spPr>
        <p:txBody>
          <a:bodyPr wrap="none">
            <a:prstTxWarp prst="textNoShape">
              <a:avLst/>
            </a:prstTxWarp>
            <a:spAutoFit/>
          </a:bodyPr>
          <a:lstStyle/>
          <a:p>
            <a:r>
              <a:rPr lang="en-US"/>
              <a:t>upright</a:t>
            </a:r>
          </a:p>
        </p:txBody>
      </p:sp>
      <p:sp>
        <p:nvSpPr>
          <p:cNvPr id="63503" name="Text Box 15"/>
          <p:cNvSpPr txBox="1">
            <a:spLocks noChangeArrowheads="1"/>
          </p:cNvSpPr>
          <p:nvPr/>
        </p:nvSpPr>
        <p:spPr bwMode="auto">
          <a:xfrm>
            <a:off x="7807326" y="1293813"/>
            <a:ext cx="934871" cy="369332"/>
          </a:xfrm>
          <a:prstGeom prst="rect">
            <a:avLst/>
          </a:prstGeom>
          <a:noFill/>
          <a:ln w="12700">
            <a:noFill/>
            <a:miter lim="800000"/>
            <a:headEnd/>
            <a:tailEnd/>
          </a:ln>
          <a:effectLst/>
        </p:spPr>
        <p:txBody>
          <a:bodyPr wrap="none">
            <a:prstTxWarp prst="textNoShape">
              <a:avLst/>
            </a:prstTxWarp>
            <a:spAutoFit/>
          </a:bodyPr>
          <a:lstStyle/>
          <a:p>
            <a:r>
              <a:rPr lang="en-US"/>
              <a:t>inverted</a:t>
            </a:r>
          </a:p>
        </p:txBody>
      </p:sp>
      <p:sp>
        <p:nvSpPr>
          <p:cNvPr id="63504" name="Line 16"/>
          <p:cNvSpPr>
            <a:spLocks noChangeShapeType="1"/>
          </p:cNvSpPr>
          <p:nvPr/>
        </p:nvSpPr>
        <p:spPr bwMode="auto">
          <a:xfrm>
            <a:off x="3902075" y="2366963"/>
            <a:ext cx="1614488"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63505" name="Line 17"/>
          <p:cNvSpPr>
            <a:spLocks noChangeShapeType="1"/>
          </p:cNvSpPr>
          <p:nvPr/>
        </p:nvSpPr>
        <p:spPr bwMode="auto">
          <a:xfrm>
            <a:off x="5507038" y="2357439"/>
            <a:ext cx="0" cy="3159125"/>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63506" name="Line 18"/>
          <p:cNvSpPr>
            <a:spLocks noChangeShapeType="1"/>
          </p:cNvSpPr>
          <p:nvPr/>
        </p:nvSpPr>
        <p:spPr bwMode="auto">
          <a:xfrm>
            <a:off x="5516564" y="5516563"/>
            <a:ext cx="3546475"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63507" name="Line 19"/>
          <p:cNvSpPr>
            <a:spLocks noChangeShapeType="1"/>
          </p:cNvSpPr>
          <p:nvPr/>
        </p:nvSpPr>
        <p:spPr bwMode="auto">
          <a:xfrm flipH="1">
            <a:off x="6350001" y="2479675"/>
            <a:ext cx="1198563"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63508" name="Line 20"/>
          <p:cNvSpPr>
            <a:spLocks noChangeShapeType="1"/>
          </p:cNvSpPr>
          <p:nvPr/>
        </p:nvSpPr>
        <p:spPr bwMode="auto">
          <a:xfrm>
            <a:off x="6340475" y="2489201"/>
            <a:ext cx="0" cy="1350963"/>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63509" name="Line 21"/>
          <p:cNvSpPr>
            <a:spLocks noChangeShapeType="1"/>
          </p:cNvSpPr>
          <p:nvPr/>
        </p:nvSpPr>
        <p:spPr bwMode="auto">
          <a:xfrm flipH="1">
            <a:off x="2286001" y="3851275"/>
            <a:ext cx="4054475" cy="0"/>
          </a:xfrm>
          <a:prstGeom prst="line">
            <a:avLst/>
          </a:prstGeom>
          <a:noFill/>
          <a:ln w="12700">
            <a:solidFill>
              <a:schemeClr val="tx1"/>
            </a:solidFill>
            <a:round/>
            <a:headEnd/>
            <a:tailEnd/>
          </a:ln>
          <a:effectLst/>
        </p:spPr>
        <p:txBody>
          <a:bodyPr>
            <a:prstTxWarp prst="textNoShape">
              <a:avLst/>
            </a:prstTxWarp>
          </a:bodyPr>
          <a:lstStyle/>
          <a:p>
            <a:endParaRPr lang="en-US"/>
          </a:p>
        </p:txBody>
      </p:sp>
    </p:spTree>
    <p:extLst>
      <p:ext uri="{BB962C8B-B14F-4D97-AF65-F5344CB8AC3E}">
        <p14:creationId xmlns:p14="http://schemas.microsoft.com/office/powerpoint/2010/main" val="6154793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362200" y="249238"/>
            <a:ext cx="7467600" cy="838200"/>
          </a:xfrm>
        </p:spPr>
        <p:txBody>
          <a:bodyPr>
            <a:normAutofit fontScale="90000"/>
          </a:bodyPr>
          <a:lstStyle/>
          <a:p>
            <a:pPr>
              <a:lnSpc>
                <a:spcPct val="90000"/>
              </a:lnSpc>
            </a:pPr>
            <a:r>
              <a:rPr lang="en-US" altLang="en-US" sz="3600" b="1"/>
              <a:t>Light microscopy and imaging of specimens of different thickness </a:t>
            </a:r>
          </a:p>
        </p:txBody>
      </p:sp>
      <p:pic>
        <p:nvPicPr>
          <p:cNvPr id="12312" name="Picture 24" descr="WT-MEC-V.tif                                                   002EC6CFzenon                          87E659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H="1">
            <a:off x="6524625" y="2428875"/>
            <a:ext cx="4019550" cy="2876550"/>
          </a:xfrm>
          <a:prstGeom prst="rect">
            <a:avLst/>
          </a:prstGeom>
          <a:noFill/>
          <a:ln w="190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12315" name="Picture 27" descr="345WT-PLac.jpg                                                 0000001BFLASH1                         00000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138" y="1881189"/>
            <a:ext cx="2019300" cy="1614487"/>
          </a:xfrm>
          <a:prstGeom prst="rect">
            <a:avLst/>
          </a:prstGeom>
          <a:noFill/>
          <a:ln w="190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
        <p:nvSpPr>
          <p:cNvPr id="12317" name="Text Box 29"/>
          <p:cNvSpPr txBox="1">
            <a:spLocks noChangeArrowheads="1"/>
          </p:cNvSpPr>
          <p:nvPr/>
        </p:nvSpPr>
        <p:spPr bwMode="auto">
          <a:xfrm>
            <a:off x="2193925" y="5667376"/>
            <a:ext cx="2406650" cy="1069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600">
                <a:solidFill>
                  <a:srgbClr val="2E2B21"/>
                </a:solidFill>
              </a:rPr>
              <a:t>Bright field: A. H&amp;E staining of 5 </a:t>
            </a:r>
            <a:r>
              <a:rPr lang="en-US" altLang="en-US" sz="1600">
                <a:solidFill>
                  <a:srgbClr val="2E2B21"/>
                </a:solidFill>
                <a:latin typeface="Symbol" panose="05050102010706020507" pitchFamily="18" charset="2"/>
              </a:rPr>
              <a:t>m</a:t>
            </a:r>
            <a:r>
              <a:rPr lang="en-US" altLang="en-US" sz="1600">
                <a:solidFill>
                  <a:srgbClr val="2E2B21"/>
                </a:solidFill>
              </a:rPr>
              <a:t>m-section of a rat ovarian LMP; B. Anti-p53 IHC of OAdCA</a:t>
            </a:r>
          </a:p>
        </p:txBody>
      </p:sp>
      <p:sp>
        <p:nvSpPr>
          <p:cNvPr id="12318" name="Text Box 30"/>
          <p:cNvSpPr txBox="1">
            <a:spLocks noChangeArrowheads="1"/>
          </p:cNvSpPr>
          <p:nvPr/>
        </p:nvSpPr>
        <p:spPr bwMode="auto">
          <a:xfrm>
            <a:off x="4873626" y="3524251"/>
            <a:ext cx="2276475" cy="1069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1600">
                <a:solidFill>
                  <a:srgbClr val="2E2B21"/>
                </a:solidFill>
              </a:rPr>
              <a:t>Phase-contrast of live primary mammary epithelial cells (MECs) in collagen-culture</a:t>
            </a:r>
          </a:p>
        </p:txBody>
      </p:sp>
      <p:sp>
        <p:nvSpPr>
          <p:cNvPr id="12319" name="Text Box 31"/>
          <p:cNvSpPr txBox="1">
            <a:spLocks noChangeArrowheads="1"/>
          </p:cNvSpPr>
          <p:nvPr/>
        </p:nvSpPr>
        <p:spPr bwMode="auto">
          <a:xfrm>
            <a:off x="4975225" y="5394325"/>
            <a:ext cx="2286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90000"/>
              </a:lnSpc>
            </a:pPr>
            <a:r>
              <a:rPr lang="en-US" altLang="en-US" sz="1600">
                <a:solidFill>
                  <a:srgbClr val="2E2B21"/>
                </a:solidFill>
              </a:rPr>
              <a:t>Phase-contrast (A) and epifluorescence of fixed</a:t>
            </a:r>
          </a:p>
        </p:txBody>
      </p:sp>
      <p:sp>
        <p:nvSpPr>
          <p:cNvPr id="12320" name="Text Box 32"/>
          <p:cNvSpPr txBox="1">
            <a:spLocks noChangeArrowheads="1"/>
          </p:cNvSpPr>
          <p:nvPr/>
        </p:nvSpPr>
        <p:spPr bwMode="auto">
          <a:xfrm>
            <a:off x="4975225" y="5875338"/>
            <a:ext cx="4979988" cy="754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90000"/>
              </a:lnSpc>
            </a:pPr>
            <a:r>
              <a:rPr lang="en-US" altLang="en-US" sz="1600">
                <a:solidFill>
                  <a:srgbClr val="2E2B21"/>
                </a:solidFill>
              </a:rPr>
              <a:t>3D MEC structures in culture: B. DNA stained with Hoëchst; C. Actin network stained with Texas-red phalloidin; D. Integrin </a:t>
            </a:r>
            <a:r>
              <a:rPr lang="en-US" altLang="en-US" sz="1600">
                <a:solidFill>
                  <a:srgbClr val="2E2B21"/>
                </a:solidFill>
                <a:latin typeface="Symbol" panose="05050102010706020507" pitchFamily="18" charset="2"/>
              </a:rPr>
              <a:t>a</a:t>
            </a:r>
            <a:r>
              <a:rPr lang="en-US" altLang="en-US" sz="1600">
                <a:solidFill>
                  <a:srgbClr val="2E2B21"/>
                </a:solidFill>
              </a:rPr>
              <a:t>5 stained with Alexa-green Ab</a:t>
            </a:r>
          </a:p>
        </p:txBody>
      </p:sp>
      <p:grpSp>
        <p:nvGrpSpPr>
          <p:cNvPr id="12336" name="Group 48"/>
          <p:cNvGrpSpPr>
            <a:grpSpLocks/>
          </p:cNvGrpSpPr>
          <p:nvPr/>
        </p:nvGrpSpPr>
        <p:grpSpPr bwMode="auto">
          <a:xfrm>
            <a:off x="2289175" y="1787526"/>
            <a:ext cx="2395538" cy="3916363"/>
            <a:chOff x="482" y="1126"/>
            <a:chExt cx="1509" cy="2467"/>
          </a:xfrm>
        </p:grpSpPr>
        <p:pic>
          <p:nvPicPr>
            <p:cNvPr id="12297" name="Picture 9" descr="&#10;Img192.jpg                                                     00000002ZIP-100                        0000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 y="1162"/>
              <a:ext cx="1475" cy="117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2298" name="Text Box 10"/>
            <p:cNvSpPr txBox="1">
              <a:spLocks noChangeArrowheads="1"/>
            </p:cNvSpPr>
            <p:nvPr/>
          </p:nvSpPr>
          <p:spPr bwMode="auto">
            <a:xfrm>
              <a:off x="482" y="1174"/>
              <a:ext cx="309"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b="1">
                  <a:solidFill>
                    <a:srgbClr val="2E2B21"/>
                  </a:solidFill>
                </a:rPr>
                <a:t>40X</a:t>
              </a:r>
            </a:p>
          </p:txBody>
        </p:sp>
        <p:grpSp>
          <p:nvGrpSpPr>
            <p:cNvPr id="12305" name="Group 17"/>
            <p:cNvGrpSpPr>
              <a:grpSpLocks/>
            </p:cNvGrpSpPr>
            <p:nvPr/>
          </p:nvGrpSpPr>
          <p:grpSpPr bwMode="auto">
            <a:xfrm>
              <a:off x="488" y="2138"/>
              <a:ext cx="332" cy="156"/>
              <a:chOff x="2638" y="5068"/>
              <a:chExt cx="332" cy="156"/>
            </a:xfrm>
          </p:grpSpPr>
          <p:grpSp>
            <p:nvGrpSpPr>
              <p:cNvPr id="12306" name="Group 18"/>
              <p:cNvGrpSpPr>
                <a:grpSpLocks/>
              </p:cNvGrpSpPr>
              <p:nvPr/>
            </p:nvGrpSpPr>
            <p:grpSpPr bwMode="auto">
              <a:xfrm>
                <a:off x="2728" y="5194"/>
                <a:ext cx="136" cy="30"/>
                <a:chOff x="2728" y="5194"/>
                <a:chExt cx="136" cy="30"/>
              </a:xfrm>
            </p:grpSpPr>
            <p:sp>
              <p:nvSpPr>
                <p:cNvPr id="12307" name="Line 19"/>
                <p:cNvSpPr>
                  <a:spLocks noChangeShapeType="1"/>
                </p:cNvSpPr>
                <p:nvPr/>
              </p:nvSpPr>
              <p:spPr bwMode="auto">
                <a:xfrm>
                  <a:off x="2730" y="5210"/>
                  <a:ext cx="134"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2E2B21"/>
                    </a:solidFill>
                  </a:endParaRPr>
                </a:p>
              </p:txBody>
            </p:sp>
            <p:sp>
              <p:nvSpPr>
                <p:cNvPr id="12308" name="Line 20"/>
                <p:cNvSpPr>
                  <a:spLocks noChangeShapeType="1"/>
                </p:cNvSpPr>
                <p:nvPr/>
              </p:nvSpPr>
              <p:spPr bwMode="auto">
                <a:xfrm>
                  <a:off x="2728" y="5194"/>
                  <a:ext cx="0"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2E2B21"/>
                    </a:solidFill>
                  </a:endParaRPr>
                </a:p>
              </p:txBody>
            </p:sp>
            <p:sp>
              <p:nvSpPr>
                <p:cNvPr id="12309" name="Line 21"/>
                <p:cNvSpPr>
                  <a:spLocks noChangeShapeType="1"/>
                </p:cNvSpPr>
                <p:nvPr/>
              </p:nvSpPr>
              <p:spPr bwMode="auto">
                <a:xfrm>
                  <a:off x="2864" y="5194"/>
                  <a:ext cx="0" cy="3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2E2B21"/>
                    </a:solidFill>
                  </a:endParaRPr>
                </a:p>
              </p:txBody>
            </p:sp>
          </p:grpSp>
          <p:sp>
            <p:nvSpPr>
              <p:cNvPr id="12310" name="Text Box 22"/>
              <p:cNvSpPr txBox="1">
                <a:spLocks noChangeArrowheads="1"/>
              </p:cNvSpPr>
              <p:nvPr/>
            </p:nvSpPr>
            <p:spPr bwMode="auto">
              <a:xfrm>
                <a:off x="2638" y="5068"/>
                <a:ext cx="332" cy="1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000" b="1">
                    <a:solidFill>
                      <a:srgbClr val="2E2B21"/>
                    </a:solidFill>
                  </a:rPr>
                  <a:t>20 </a:t>
                </a:r>
                <a:r>
                  <a:rPr lang="en-US" altLang="en-US" sz="1000" b="1">
                    <a:solidFill>
                      <a:srgbClr val="2E2B21"/>
                    </a:solidFill>
                    <a:latin typeface="Symbol" panose="05050102010706020507" pitchFamily="18" charset="2"/>
                  </a:rPr>
                  <a:t>m</a:t>
                </a:r>
                <a:r>
                  <a:rPr lang="en-US" altLang="en-US" sz="1000" b="1">
                    <a:solidFill>
                      <a:srgbClr val="2E2B21"/>
                    </a:solidFill>
                  </a:rPr>
                  <a:t>m</a:t>
                </a:r>
              </a:p>
            </p:txBody>
          </p:sp>
        </p:grpSp>
        <p:grpSp>
          <p:nvGrpSpPr>
            <p:cNvPr id="12321" name="Group 33"/>
            <p:cNvGrpSpPr>
              <a:grpSpLocks/>
            </p:cNvGrpSpPr>
            <p:nvPr/>
          </p:nvGrpSpPr>
          <p:grpSpPr bwMode="auto">
            <a:xfrm>
              <a:off x="496" y="2366"/>
              <a:ext cx="1480" cy="1227"/>
              <a:chOff x="2844" y="1750"/>
              <a:chExt cx="1140" cy="945"/>
            </a:xfrm>
          </p:grpSpPr>
          <p:pic>
            <p:nvPicPr>
              <p:cNvPr id="12322" name="Picture 34" descr="1385R-p53-20x.pct                                              000429FCCPMAC                          ABA78158:"/>
              <p:cNvPicPr>
                <a:picLocks noChangeArrowheads="1"/>
              </p:cNvPicPr>
              <p:nvPr/>
            </p:nvPicPr>
            <p:blipFill>
              <a:blip r:embed="rId5" cstate="print">
                <a:lum bright="-4000" contrast="4000"/>
                <a:extLst>
                  <a:ext uri="{28A0092B-C50C-407E-A947-70E740481C1C}">
                    <a14:useLocalDpi xmlns:a14="http://schemas.microsoft.com/office/drawing/2010/main" val="0"/>
                  </a:ext>
                </a:extLst>
              </a:blip>
              <a:srcRect/>
              <a:stretch>
                <a:fillRect/>
              </a:stretch>
            </p:blipFill>
            <p:spPr bwMode="auto">
              <a:xfrm>
                <a:off x="2844" y="1750"/>
                <a:ext cx="1140" cy="94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2323" name="Group 35"/>
              <p:cNvGrpSpPr>
                <a:grpSpLocks/>
              </p:cNvGrpSpPr>
              <p:nvPr/>
            </p:nvGrpSpPr>
            <p:grpSpPr bwMode="auto">
              <a:xfrm>
                <a:off x="2904" y="2638"/>
                <a:ext cx="344" cy="38"/>
                <a:chOff x="2528" y="4784"/>
                <a:chExt cx="344" cy="38"/>
              </a:xfrm>
            </p:grpSpPr>
            <p:sp>
              <p:nvSpPr>
                <p:cNvPr id="12324" name="Line 36"/>
                <p:cNvSpPr>
                  <a:spLocks noChangeShapeType="1"/>
                </p:cNvSpPr>
                <p:nvPr/>
              </p:nvSpPr>
              <p:spPr bwMode="auto">
                <a:xfrm>
                  <a:off x="2528" y="4803"/>
                  <a:ext cx="344"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2E2B21"/>
                    </a:solidFill>
                  </a:endParaRPr>
                </a:p>
              </p:txBody>
            </p:sp>
            <p:sp>
              <p:nvSpPr>
                <p:cNvPr id="12325" name="Line 37"/>
                <p:cNvSpPr>
                  <a:spLocks noChangeShapeType="1"/>
                </p:cNvSpPr>
                <p:nvPr/>
              </p:nvSpPr>
              <p:spPr bwMode="auto">
                <a:xfrm>
                  <a:off x="2528" y="4784"/>
                  <a:ext cx="0" cy="3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2E2B21"/>
                    </a:solidFill>
                  </a:endParaRPr>
                </a:p>
              </p:txBody>
            </p:sp>
            <p:sp>
              <p:nvSpPr>
                <p:cNvPr id="12326" name="Line 38"/>
                <p:cNvSpPr>
                  <a:spLocks noChangeShapeType="1"/>
                </p:cNvSpPr>
                <p:nvPr/>
              </p:nvSpPr>
              <p:spPr bwMode="auto">
                <a:xfrm>
                  <a:off x="2872" y="4785"/>
                  <a:ext cx="0" cy="37"/>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2E2B21"/>
                    </a:solidFill>
                  </a:endParaRPr>
                </a:p>
              </p:txBody>
            </p:sp>
          </p:grpSp>
        </p:grpSp>
        <p:sp>
          <p:nvSpPr>
            <p:cNvPr id="12327" name="Text Box 39"/>
            <p:cNvSpPr txBox="1">
              <a:spLocks noChangeArrowheads="1"/>
            </p:cNvSpPr>
            <p:nvPr/>
          </p:nvSpPr>
          <p:spPr bwMode="auto">
            <a:xfrm>
              <a:off x="487" y="2369"/>
              <a:ext cx="309"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400" b="1">
                  <a:solidFill>
                    <a:srgbClr val="2E2B21"/>
                  </a:solidFill>
                </a:rPr>
                <a:t>20X</a:t>
              </a:r>
            </a:p>
          </p:txBody>
        </p:sp>
        <p:sp>
          <p:nvSpPr>
            <p:cNvPr id="12333" name="Text Box 45"/>
            <p:cNvSpPr txBox="1">
              <a:spLocks noChangeArrowheads="1"/>
            </p:cNvSpPr>
            <p:nvPr/>
          </p:nvSpPr>
          <p:spPr bwMode="auto">
            <a:xfrm>
              <a:off x="615" y="3402"/>
              <a:ext cx="375" cy="1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000" b="1">
                  <a:solidFill>
                    <a:srgbClr val="2E2B21"/>
                  </a:solidFill>
                </a:rPr>
                <a:t>100 </a:t>
              </a:r>
              <a:r>
                <a:rPr lang="en-US" altLang="en-US" sz="1000" b="1">
                  <a:solidFill>
                    <a:srgbClr val="2E2B21"/>
                  </a:solidFill>
                  <a:latin typeface="Symbol" panose="05050102010706020507" pitchFamily="18" charset="2"/>
                </a:rPr>
                <a:t>m</a:t>
              </a:r>
              <a:r>
                <a:rPr lang="en-US" altLang="en-US" sz="1000" b="1">
                  <a:solidFill>
                    <a:srgbClr val="2E2B21"/>
                  </a:solidFill>
                </a:rPr>
                <a:t>m</a:t>
              </a:r>
            </a:p>
          </p:txBody>
        </p:sp>
        <p:sp>
          <p:nvSpPr>
            <p:cNvPr id="12334" name="Text Box 46"/>
            <p:cNvSpPr txBox="1">
              <a:spLocks noChangeArrowheads="1"/>
            </p:cNvSpPr>
            <p:nvPr/>
          </p:nvSpPr>
          <p:spPr bwMode="auto">
            <a:xfrm>
              <a:off x="1766" y="1126"/>
              <a:ext cx="225"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2E2B21"/>
                  </a:solidFill>
                </a:rPr>
                <a:t>A</a:t>
              </a:r>
            </a:p>
          </p:txBody>
        </p:sp>
        <p:sp>
          <p:nvSpPr>
            <p:cNvPr id="12335" name="Text Box 47"/>
            <p:cNvSpPr txBox="1">
              <a:spLocks noChangeArrowheads="1"/>
            </p:cNvSpPr>
            <p:nvPr/>
          </p:nvSpPr>
          <p:spPr bwMode="auto">
            <a:xfrm>
              <a:off x="1764" y="2342"/>
              <a:ext cx="225"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rgbClr val="2E2B21"/>
                  </a:solidFill>
                </a:rPr>
                <a:t>B</a:t>
              </a:r>
            </a:p>
          </p:txBody>
        </p:sp>
      </p:grpSp>
      <p:sp>
        <p:nvSpPr>
          <p:cNvPr id="12337" name="Text Box 49"/>
          <p:cNvSpPr txBox="1">
            <a:spLocks noChangeArrowheads="1"/>
          </p:cNvSpPr>
          <p:nvPr/>
        </p:nvSpPr>
        <p:spPr bwMode="auto">
          <a:xfrm>
            <a:off x="7078663" y="1847851"/>
            <a:ext cx="3683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000" b="1">
                <a:solidFill>
                  <a:srgbClr val="2E2B21"/>
                </a:solidFill>
              </a:rPr>
              <a:t>A</a:t>
            </a:r>
          </a:p>
        </p:txBody>
      </p:sp>
      <p:sp>
        <p:nvSpPr>
          <p:cNvPr id="12338" name="Text Box 50"/>
          <p:cNvSpPr txBox="1">
            <a:spLocks noChangeArrowheads="1"/>
          </p:cNvSpPr>
          <p:nvPr/>
        </p:nvSpPr>
        <p:spPr bwMode="auto">
          <a:xfrm>
            <a:off x="8542338" y="1844675"/>
            <a:ext cx="32092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000" b="1">
                <a:solidFill>
                  <a:srgbClr val="FFFFFF"/>
                </a:solidFill>
              </a:rPr>
              <a:t>B</a:t>
            </a:r>
          </a:p>
        </p:txBody>
      </p:sp>
      <p:sp>
        <p:nvSpPr>
          <p:cNvPr id="12339" name="Text Box 51"/>
          <p:cNvSpPr txBox="1">
            <a:spLocks noChangeArrowheads="1"/>
          </p:cNvSpPr>
          <p:nvPr/>
        </p:nvSpPr>
        <p:spPr bwMode="auto">
          <a:xfrm>
            <a:off x="7077075" y="3900488"/>
            <a:ext cx="33374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000" b="1">
                <a:solidFill>
                  <a:srgbClr val="FFFFFF"/>
                </a:solidFill>
              </a:rPr>
              <a:t>C</a:t>
            </a:r>
          </a:p>
        </p:txBody>
      </p:sp>
      <p:sp>
        <p:nvSpPr>
          <p:cNvPr id="12340" name="Text Box 52"/>
          <p:cNvSpPr txBox="1">
            <a:spLocks noChangeArrowheads="1"/>
          </p:cNvSpPr>
          <p:nvPr/>
        </p:nvSpPr>
        <p:spPr bwMode="auto">
          <a:xfrm>
            <a:off x="8540750" y="3897313"/>
            <a:ext cx="34817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2000" b="1">
                <a:solidFill>
                  <a:srgbClr val="FFFFFF"/>
                </a:solidFill>
              </a:rPr>
              <a:t>D</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79</a:t>
            </a:fld>
            <a:endParaRPr lang="en-US">
              <a:solidFill>
                <a:srgbClr val="2E2B21">
                  <a:lumMod val="90000"/>
                  <a:lumOff val="10000"/>
                </a:srgbClr>
              </a:solidFill>
            </a:endParaRPr>
          </a:p>
        </p:txBody>
      </p:sp>
    </p:spTree>
    <p:extLst>
      <p:ext uri="{BB962C8B-B14F-4D97-AF65-F5344CB8AC3E}">
        <p14:creationId xmlns:p14="http://schemas.microsoft.com/office/powerpoint/2010/main" val="3539764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1352810" y="1171967"/>
            <a:ext cx="9338031" cy="4584754"/>
          </a:xfrm>
        </p:spPr>
        <p:txBody>
          <a:bodyPr>
            <a:normAutofit/>
          </a:bodyPr>
          <a:lstStyle/>
          <a:p>
            <a:pPr eaLnBrk="1" hangingPunct="1">
              <a:buFontTx/>
              <a:buNone/>
            </a:pPr>
            <a:endParaRPr lang="en-US" altLang="en-US" sz="1800" dirty="0">
              <a:latin typeface="Helvetica" panose="020B0604020202020204" pitchFamily="34" charset="0"/>
            </a:endParaRPr>
          </a:p>
          <a:p>
            <a:pPr eaLnBrk="1" hangingPunct="1"/>
            <a:r>
              <a:rPr lang="en-US" altLang="en-US" sz="2600" dirty="0">
                <a:latin typeface="Arial" panose="020B0604020202020204" pitchFamily="34" charset="0"/>
                <a:cs typeface="Arial" panose="020B0604020202020204" pitchFamily="34" charset="0"/>
              </a:rPr>
              <a:t>Frequently used denaturants include:</a:t>
            </a:r>
          </a:p>
          <a:p>
            <a:pPr eaLnBrk="1" hangingPunct="1">
              <a:buFontTx/>
              <a:buNone/>
            </a:pPr>
            <a:r>
              <a:rPr lang="en-US" altLang="en-US" sz="2600" dirty="0">
                <a:latin typeface="Arial" panose="020B0604020202020204" pitchFamily="34" charset="0"/>
                <a:cs typeface="Arial" panose="020B0604020202020204" pitchFamily="34" charset="0"/>
              </a:rPr>
              <a:t> 	</a:t>
            </a:r>
          </a:p>
          <a:p>
            <a:pPr eaLnBrk="1" hangingPunct="1">
              <a:buFontTx/>
              <a:buNone/>
            </a:pPr>
            <a:r>
              <a:rPr lang="en-US" altLang="en-US" sz="2600" b="1" dirty="0" smtClean="0">
                <a:solidFill>
                  <a:srgbClr val="FF0000"/>
                </a:solidFill>
                <a:latin typeface="Arial" panose="020B0604020202020204" pitchFamily="34" charset="0"/>
                <a:cs typeface="Arial" panose="020B0604020202020204" pitchFamily="34" charset="0"/>
              </a:rPr>
              <a:t>urea </a:t>
            </a:r>
            <a:endParaRPr lang="en-US" altLang="en-US" sz="2600" b="1" dirty="0">
              <a:solidFill>
                <a:srgbClr val="FF0000"/>
              </a:solidFill>
              <a:latin typeface="Arial" panose="020B0604020202020204" pitchFamily="34" charset="0"/>
              <a:cs typeface="Arial" panose="020B0604020202020204" pitchFamily="34" charset="0"/>
            </a:endParaRPr>
          </a:p>
          <a:p>
            <a:pPr eaLnBrk="1" hangingPunct="1">
              <a:buFontTx/>
              <a:buNone/>
            </a:pPr>
            <a:r>
              <a:rPr lang="en-US" altLang="en-US" sz="2600" b="1" dirty="0" err="1" smtClean="0">
                <a:solidFill>
                  <a:srgbClr val="FF0000"/>
                </a:solidFill>
                <a:latin typeface="Arial" panose="020B0604020202020204" pitchFamily="34" charset="0"/>
                <a:cs typeface="Arial" panose="020B0604020202020204" pitchFamily="34" charset="0"/>
              </a:rPr>
              <a:t>formamide</a:t>
            </a:r>
            <a:r>
              <a:rPr lang="en-US" altLang="en-US" sz="2600" b="1" dirty="0" smtClean="0">
                <a:solidFill>
                  <a:srgbClr val="FF0000"/>
                </a:solidFill>
                <a:latin typeface="Arial" panose="020B0604020202020204" pitchFamily="34" charset="0"/>
                <a:cs typeface="Arial" panose="020B0604020202020204" pitchFamily="34" charset="0"/>
              </a:rPr>
              <a:t> </a:t>
            </a:r>
            <a:endParaRPr lang="en-US" altLang="en-US" sz="2600" b="1" dirty="0">
              <a:solidFill>
                <a:srgbClr val="FF0000"/>
              </a:solidFill>
              <a:latin typeface="Arial" panose="020B0604020202020204" pitchFamily="34" charset="0"/>
              <a:cs typeface="Arial" panose="020B0604020202020204" pitchFamily="34" charset="0"/>
            </a:endParaRPr>
          </a:p>
          <a:p>
            <a:pPr eaLnBrk="1" hangingPunct="1">
              <a:buFontTx/>
              <a:buNone/>
            </a:pPr>
            <a:r>
              <a:rPr lang="en-US" altLang="en-US" sz="2600" b="1" dirty="0" smtClean="0">
                <a:solidFill>
                  <a:srgbClr val="FF0000"/>
                </a:solidFill>
                <a:latin typeface="Arial" panose="020B0604020202020204" pitchFamily="34" charset="0"/>
                <a:cs typeface="Arial" panose="020B0604020202020204" pitchFamily="34" charset="0"/>
              </a:rPr>
              <a:t>formaldehyde </a:t>
            </a:r>
            <a:endParaRPr lang="en-US" altLang="en-US" sz="2600" b="1" dirty="0">
              <a:solidFill>
                <a:srgbClr val="FF0000"/>
              </a:solidFill>
              <a:latin typeface="Arial" panose="020B0604020202020204" pitchFamily="34" charset="0"/>
              <a:cs typeface="Arial" panose="020B0604020202020204" pitchFamily="34" charset="0"/>
            </a:endParaRPr>
          </a:p>
          <a:p>
            <a:pPr eaLnBrk="1" hangingPunct="1">
              <a:buFontTx/>
              <a:buNone/>
            </a:pPr>
            <a:endParaRPr lang="en-US" altLang="en-US" sz="2600" dirty="0">
              <a:latin typeface="Arial" panose="020B0604020202020204" pitchFamily="34" charset="0"/>
              <a:cs typeface="Arial" panose="020B0604020202020204" pitchFamily="34" charset="0"/>
            </a:endParaRPr>
          </a:p>
          <a:p>
            <a:pPr eaLnBrk="1" hangingPunct="1">
              <a:buFontTx/>
              <a:buNone/>
            </a:pPr>
            <a:r>
              <a:rPr lang="en-US" altLang="en-US" sz="2600" dirty="0">
                <a:latin typeface="Arial" panose="020B0604020202020204" pitchFamily="34" charset="0"/>
                <a:cs typeface="Arial" panose="020B0604020202020204" pitchFamily="34" charset="0"/>
              </a:rPr>
              <a:t>	Denaturants compete with and disrupt the hydrogen bonding between base pairs</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8</a:t>
            </a:fld>
            <a:endParaRPr lang="en-US">
              <a:solidFill>
                <a:srgbClr val="2E2B21">
                  <a:lumMod val="90000"/>
                  <a:lumOff val="10000"/>
                </a:srgbClr>
              </a:solidFill>
            </a:endParaRPr>
          </a:p>
        </p:txBody>
      </p:sp>
      <p:sp>
        <p:nvSpPr>
          <p:cNvPr id="3" name="Rectangle 2"/>
          <p:cNvSpPr/>
          <p:nvPr/>
        </p:nvSpPr>
        <p:spPr>
          <a:xfrm>
            <a:off x="3736932" y="941134"/>
            <a:ext cx="6096000" cy="461665"/>
          </a:xfrm>
          <a:prstGeom prst="rect">
            <a:avLst/>
          </a:prstGeom>
        </p:spPr>
        <p:txBody>
          <a:bodyPr>
            <a:spAutoFit/>
          </a:bodyPr>
          <a:lstStyle/>
          <a:p>
            <a:r>
              <a:rPr lang="en-US" altLang="en-US" sz="2400" b="1" dirty="0">
                <a:solidFill>
                  <a:srgbClr val="FF0000"/>
                </a:solidFill>
                <a:latin typeface="Arial" panose="020B0604020202020204" pitchFamily="34" charset="0"/>
                <a:cs typeface="Arial" panose="020B0604020202020204" pitchFamily="34" charset="0"/>
              </a:rPr>
              <a:t>Properties </a:t>
            </a:r>
            <a:r>
              <a:rPr lang="en-US" altLang="en-US" sz="2400" b="1" dirty="0" smtClean="0">
                <a:solidFill>
                  <a:srgbClr val="FF0000"/>
                </a:solidFill>
                <a:latin typeface="Arial" panose="020B0604020202020204" pitchFamily="34" charset="0"/>
                <a:cs typeface="Arial" panose="020B0604020202020204" pitchFamily="34" charset="0"/>
              </a:rPr>
              <a:t>of denaturants:</a:t>
            </a:r>
            <a:endParaRPr lang="en-US" sz="2400" dirty="0">
              <a:solidFill>
                <a:srgbClr val="FF0000"/>
              </a:solidFill>
            </a:endParaRPr>
          </a:p>
        </p:txBody>
      </p:sp>
    </p:spTree>
    <p:extLst>
      <p:ext uri="{BB962C8B-B14F-4D97-AF65-F5344CB8AC3E}">
        <p14:creationId xmlns:p14="http://schemas.microsoft.com/office/powerpoint/2010/main" val="10179308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362200" y="238125"/>
            <a:ext cx="7467600" cy="838200"/>
          </a:xfrm>
        </p:spPr>
        <p:txBody>
          <a:bodyPr>
            <a:normAutofit/>
          </a:bodyPr>
          <a:lstStyle/>
          <a:p>
            <a:r>
              <a:rPr lang="en-US" altLang="en-US" sz="2800" b="1" dirty="0">
                <a:latin typeface="Arial" panose="020B0604020202020204" pitchFamily="34" charset="0"/>
                <a:cs typeface="Arial" panose="020B0604020202020204" pitchFamily="34" charset="0"/>
              </a:rPr>
              <a:t>Confocal Microscopy</a:t>
            </a:r>
          </a:p>
        </p:txBody>
      </p:sp>
      <p:sp>
        <p:nvSpPr>
          <p:cNvPr id="11267" name="Rectangle 3"/>
          <p:cNvSpPr>
            <a:spLocks noGrp="1" noChangeArrowheads="1"/>
          </p:cNvSpPr>
          <p:nvPr>
            <p:ph type="body" idx="1"/>
          </p:nvPr>
        </p:nvSpPr>
        <p:spPr>
          <a:xfrm>
            <a:off x="434787" y="1076324"/>
            <a:ext cx="11595847" cy="5557557"/>
          </a:xfrm>
        </p:spPr>
        <p:txBody>
          <a:bodyPr>
            <a:normAutofit/>
          </a:bodyPr>
          <a:lstStyle/>
          <a:p>
            <a:pPr>
              <a:lnSpc>
                <a:spcPct val="150000"/>
              </a:lnSpc>
            </a:pPr>
            <a:r>
              <a:rPr lang="en-US" altLang="en-US" dirty="0">
                <a:latin typeface="Arial" panose="020B0604020202020204" pitchFamily="34" charset="0"/>
                <a:cs typeface="Arial" panose="020B0604020202020204" pitchFamily="34" charset="0"/>
              </a:rPr>
              <a:t>The resolving power of the conventional light microscope is limiting for imaging specimens thicker than 5 mm</a:t>
            </a:r>
          </a:p>
          <a:p>
            <a:pPr>
              <a:lnSpc>
                <a:spcPct val="150000"/>
              </a:lnSpc>
            </a:pPr>
            <a:r>
              <a:rPr lang="en-US" altLang="en-US" dirty="0">
                <a:latin typeface="Arial" panose="020B0604020202020204" pitchFamily="34" charset="0"/>
                <a:cs typeface="Arial" panose="020B0604020202020204" pitchFamily="34" charset="0"/>
              </a:rPr>
              <a:t>Optical sectioning can be achieved using a Confocal microscope</a:t>
            </a:r>
          </a:p>
          <a:p>
            <a:pPr lvl="1">
              <a:lnSpc>
                <a:spcPct val="150000"/>
              </a:lnSpc>
            </a:pPr>
            <a:r>
              <a:rPr lang="en-US" altLang="en-US" sz="2000" dirty="0" smtClean="0">
                <a:latin typeface="Arial" panose="020B0604020202020204" pitchFamily="34" charset="0"/>
                <a:cs typeface="Arial" panose="020B0604020202020204" pitchFamily="34" charset="0"/>
              </a:rPr>
              <a:t>Confocal Microscope is A </a:t>
            </a:r>
            <a:r>
              <a:rPr lang="en-US" altLang="en-US" sz="2000" dirty="0">
                <a:latin typeface="Arial" panose="020B0604020202020204" pitchFamily="34" charset="0"/>
                <a:cs typeface="Arial" panose="020B0604020202020204" pitchFamily="34" charset="0"/>
              </a:rPr>
              <a:t>laser-scanning microscope </a:t>
            </a:r>
            <a:r>
              <a:rPr lang="en-US" altLang="en-US" sz="2000" dirty="0" smtClean="0">
                <a:latin typeface="Arial" panose="020B0604020202020204" pitchFamily="34" charset="0"/>
                <a:cs typeface="Arial" panose="020B0604020202020204" pitchFamily="34" charset="0"/>
              </a:rPr>
              <a:t>that allow to take images </a:t>
            </a:r>
            <a:r>
              <a:rPr lang="en-US" altLang="en-US" sz="2000" dirty="0">
                <a:latin typeface="Arial" panose="020B0604020202020204" pitchFamily="34" charset="0"/>
                <a:cs typeface="Arial" panose="020B0604020202020204" pitchFamily="34" charset="0"/>
              </a:rPr>
              <a:t>at multiple sequential confocal </a:t>
            </a:r>
            <a:r>
              <a:rPr lang="en-US" altLang="en-US" sz="2000" dirty="0" smtClean="0">
                <a:latin typeface="Arial" panose="020B0604020202020204" pitchFamily="34" charset="0"/>
                <a:cs typeface="Arial" panose="020B0604020202020204" pitchFamily="34" charset="0"/>
              </a:rPr>
              <a:t>planes. </a:t>
            </a:r>
          </a:p>
          <a:p>
            <a:pPr lvl="1">
              <a:lnSpc>
                <a:spcPct val="150000"/>
              </a:lnSpc>
            </a:pPr>
            <a:endParaRPr lang="en-US" altLang="en-US" sz="2000" dirty="0">
              <a:latin typeface="Arial" panose="020B0604020202020204" pitchFamily="34" charset="0"/>
              <a:cs typeface="Arial" panose="020B0604020202020204" pitchFamily="34" charset="0"/>
            </a:endParaRPr>
          </a:p>
          <a:p>
            <a:pPr lvl="1">
              <a:lnSpc>
                <a:spcPct val="150000"/>
              </a:lnSpc>
            </a:pPr>
            <a:r>
              <a:rPr lang="en-US" altLang="en-US" sz="2000" dirty="0">
                <a:latin typeface="Arial" panose="020B0604020202020204" pitchFamily="34" charset="0"/>
                <a:cs typeface="Arial" panose="020B0604020202020204" pitchFamily="34" charset="0"/>
              </a:rPr>
              <a:t>After </a:t>
            </a:r>
            <a:r>
              <a:rPr lang="en-US" altLang="en-US" sz="2000" dirty="0" smtClean="0">
                <a:latin typeface="Arial" panose="020B0604020202020204" pitchFamily="34" charset="0"/>
                <a:cs typeface="Arial" panose="020B0604020202020204" pitchFamily="34" charset="0"/>
              </a:rPr>
              <a:t>the capture of images at several layers a  </a:t>
            </a:r>
            <a:r>
              <a:rPr lang="en-US" altLang="en-US" sz="2000" dirty="0">
                <a:latin typeface="Arial" panose="020B0604020202020204" pitchFamily="34" charset="0"/>
                <a:cs typeface="Arial" panose="020B0604020202020204" pitchFamily="34" charset="0"/>
              </a:rPr>
              <a:t>3D image of the specimen can be obtained and the </a:t>
            </a:r>
            <a:r>
              <a:rPr lang="en-US" altLang="en-US" sz="2000" dirty="0" smtClean="0">
                <a:latin typeface="Arial" panose="020B0604020202020204" pitchFamily="34" charset="0"/>
                <a:cs typeface="Arial" panose="020B0604020202020204" pitchFamily="34" charset="0"/>
              </a:rPr>
              <a:t>can </a:t>
            </a:r>
            <a:r>
              <a:rPr lang="en-US" altLang="en-US" sz="2000" dirty="0">
                <a:latin typeface="Arial" panose="020B0604020202020204" pitchFamily="34" charset="0"/>
                <a:cs typeface="Arial" panose="020B0604020202020204" pitchFamily="34" charset="0"/>
              </a:rPr>
              <a:t>be reconstituted to higher </a:t>
            </a:r>
            <a:r>
              <a:rPr lang="en-US" altLang="en-US" sz="2000" dirty="0" smtClean="0">
                <a:latin typeface="Arial" panose="020B0604020202020204" pitchFamily="34" charset="0"/>
                <a:cs typeface="Arial" panose="020B0604020202020204" pitchFamily="34" charset="0"/>
              </a:rPr>
              <a:t>clarity.</a:t>
            </a:r>
            <a:endParaRPr lang="en-US" altLang="en-US" sz="20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80</a:t>
            </a:fld>
            <a:endParaRPr lang="en-US">
              <a:solidFill>
                <a:srgbClr val="2E2B21">
                  <a:lumMod val="90000"/>
                  <a:lumOff val="10000"/>
                </a:srgbClr>
              </a:solidFill>
            </a:endParaRPr>
          </a:p>
        </p:txBody>
      </p:sp>
    </p:spTree>
    <p:extLst>
      <p:ext uri="{BB962C8B-B14F-4D97-AF65-F5344CB8AC3E}">
        <p14:creationId xmlns:p14="http://schemas.microsoft.com/office/powerpoint/2010/main" val="2037578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362200" y="182563"/>
            <a:ext cx="7467600" cy="838200"/>
          </a:xfrm>
        </p:spPr>
        <p:txBody>
          <a:bodyPr>
            <a:normAutofit/>
          </a:bodyPr>
          <a:lstStyle/>
          <a:p>
            <a:r>
              <a:rPr lang="en-US" altLang="en-US" sz="2400" b="1" dirty="0">
                <a:latin typeface="Arial" panose="020B0604020202020204" pitchFamily="34" charset="0"/>
                <a:cs typeface="Arial" panose="020B0604020202020204" pitchFamily="34" charset="0"/>
              </a:rPr>
              <a:t>Fluorescence confocal microscopy</a:t>
            </a:r>
          </a:p>
        </p:txBody>
      </p:sp>
      <p:sp>
        <p:nvSpPr>
          <p:cNvPr id="15363" name="Rectangle 3"/>
          <p:cNvSpPr>
            <a:spLocks noGrp="1" noChangeArrowheads="1"/>
          </p:cNvSpPr>
          <p:nvPr>
            <p:ph type="body" idx="1"/>
          </p:nvPr>
        </p:nvSpPr>
        <p:spPr>
          <a:xfrm>
            <a:off x="713985" y="5229225"/>
            <a:ext cx="10847538" cy="1309688"/>
          </a:xfrm>
        </p:spPr>
        <p:txBody>
          <a:bodyPr/>
          <a:lstStyle/>
          <a:p>
            <a:r>
              <a:rPr lang="en-US" altLang="en-US" dirty="0"/>
              <a:t>Visualization of the two X chromosomes (green) by chromosome painting in a female fibroblast and a pre-mRNA splicing factor (red) by immunostaining. Only the transcriptionally active X chromosome is associated with splicing factors  </a:t>
            </a:r>
          </a:p>
        </p:txBody>
      </p:sp>
      <p:pic>
        <p:nvPicPr>
          <p:cNvPr id="15364" name="Picture 4" descr="F.11.tif                                                       000528BFZenon                          C1272E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762" y="1249668"/>
            <a:ext cx="3528826" cy="3515214"/>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81</a:t>
            </a:fld>
            <a:endParaRPr lang="en-US">
              <a:solidFill>
                <a:srgbClr val="2E2B21">
                  <a:lumMod val="90000"/>
                  <a:lumOff val="10000"/>
                </a:srgbClr>
              </a:solidFill>
            </a:endParaRPr>
          </a:p>
        </p:txBody>
      </p:sp>
    </p:spTree>
    <p:extLst>
      <p:ext uri="{BB962C8B-B14F-4D97-AF65-F5344CB8AC3E}">
        <p14:creationId xmlns:p14="http://schemas.microsoft.com/office/powerpoint/2010/main" val="13418863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362200" y="204788"/>
            <a:ext cx="7467600" cy="838200"/>
          </a:xfrm>
        </p:spPr>
        <p:txBody>
          <a:bodyPr>
            <a:normAutofit/>
          </a:bodyPr>
          <a:lstStyle/>
          <a:p>
            <a:r>
              <a:rPr lang="en-US" altLang="en-US" sz="2400" b="1" dirty="0">
                <a:latin typeface="Arial" panose="020B0604020202020204" pitchFamily="34" charset="0"/>
                <a:cs typeface="Arial" panose="020B0604020202020204" pitchFamily="34" charset="0"/>
              </a:rPr>
              <a:t>Electron microscopy</a:t>
            </a:r>
          </a:p>
        </p:txBody>
      </p:sp>
      <p:sp>
        <p:nvSpPr>
          <p:cNvPr id="16387" name="Rectangle 3"/>
          <p:cNvSpPr>
            <a:spLocks noGrp="1" noChangeArrowheads="1"/>
          </p:cNvSpPr>
          <p:nvPr>
            <p:ph type="body" idx="1"/>
          </p:nvPr>
        </p:nvSpPr>
        <p:spPr>
          <a:xfrm>
            <a:off x="237564" y="1042988"/>
            <a:ext cx="11595848" cy="5572965"/>
          </a:xfrm>
        </p:spPr>
        <p:txBody>
          <a:bodyPr>
            <a:normAutofit/>
          </a:bodyPr>
          <a:lstStyle/>
          <a:p>
            <a:pPr>
              <a:lnSpc>
                <a:spcPct val="150000"/>
              </a:lnSpc>
            </a:pPr>
            <a:r>
              <a:rPr lang="en-US" altLang="en-US" sz="1800" dirty="0">
                <a:latin typeface="Arial" panose="020B0604020202020204" pitchFamily="34" charset="0"/>
                <a:cs typeface="Arial" panose="020B0604020202020204" pitchFamily="34" charset="0"/>
              </a:rPr>
              <a:t>Light microscopy has a limit in achievable resolution because of diffraction and the wavelength of the illuminating medium. </a:t>
            </a:r>
            <a:endParaRPr lang="en-US" altLang="en-US" sz="1800" dirty="0" smtClean="0">
              <a:latin typeface="Arial" panose="020B0604020202020204" pitchFamily="34" charset="0"/>
              <a:cs typeface="Arial" panose="020B0604020202020204" pitchFamily="34" charset="0"/>
            </a:endParaRPr>
          </a:p>
          <a:p>
            <a:pPr>
              <a:lnSpc>
                <a:spcPct val="150000"/>
              </a:lnSpc>
            </a:pPr>
            <a:r>
              <a:rPr lang="en-US" altLang="en-US" sz="1800" dirty="0" smtClean="0">
                <a:latin typeface="Arial" panose="020B0604020202020204" pitchFamily="34" charset="0"/>
                <a:cs typeface="Arial" panose="020B0604020202020204" pitchFamily="34" charset="0"/>
              </a:rPr>
              <a:t>To </a:t>
            </a:r>
            <a:r>
              <a:rPr lang="en-US" altLang="en-US" sz="1800" dirty="0">
                <a:latin typeface="Arial" panose="020B0604020202020204" pitchFamily="34" charset="0"/>
                <a:cs typeface="Arial" panose="020B0604020202020204" pitchFamily="34" charset="0"/>
              </a:rPr>
              <a:t>better understand changes in subcellular components during different biological processes (DNA replication and transcription, protein translation, vesicular formation and trafficking, </a:t>
            </a:r>
            <a:r>
              <a:rPr lang="en-US" altLang="en-US" sz="1800" dirty="0" err="1">
                <a:latin typeface="Arial" panose="020B0604020202020204" pitchFamily="34" charset="0"/>
                <a:cs typeface="Arial" panose="020B0604020202020204" pitchFamily="34" charset="0"/>
              </a:rPr>
              <a:t>etc</a:t>
            </a:r>
            <a:r>
              <a:rPr lang="en-US" altLang="en-US" sz="1800" dirty="0">
                <a:latin typeface="Arial" panose="020B0604020202020204" pitchFamily="34" charset="0"/>
                <a:cs typeface="Arial" panose="020B0604020202020204" pitchFamily="34" charset="0"/>
              </a:rPr>
              <a:t>) higher resolutions are necessary</a:t>
            </a:r>
          </a:p>
          <a:p>
            <a:pPr>
              <a:lnSpc>
                <a:spcPct val="150000"/>
              </a:lnSpc>
            </a:pPr>
            <a:r>
              <a:rPr lang="en-US" altLang="en-US" sz="1800" dirty="0">
                <a:latin typeface="Arial" panose="020B0604020202020204" pitchFamily="34" charset="0"/>
                <a:cs typeface="Arial" panose="020B0604020202020204" pitchFamily="34" charset="0"/>
              </a:rPr>
              <a:t>An electron microscope can theoretically achieve a resolution of ~0.24nm, although in practice, due to limitations in biological specimen preparation this is ~2nm </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82</a:t>
            </a:fld>
            <a:endParaRPr lang="en-US">
              <a:solidFill>
                <a:srgbClr val="2E2B21">
                  <a:lumMod val="90000"/>
                  <a:lumOff val="10000"/>
                </a:srgbClr>
              </a:solidFill>
            </a:endParaRPr>
          </a:p>
        </p:txBody>
      </p:sp>
    </p:spTree>
    <p:extLst>
      <p:ext uri="{BB962C8B-B14F-4D97-AF65-F5344CB8AC3E}">
        <p14:creationId xmlns:p14="http://schemas.microsoft.com/office/powerpoint/2010/main" val="22843659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362200" y="238125"/>
            <a:ext cx="7467600" cy="838200"/>
          </a:xfrm>
        </p:spPr>
        <p:txBody>
          <a:bodyPr>
            <a:normAutofit fontScale="90000"/>
          </a:bodyPr>
          <a:lstStyle/>
          <a:p>
            <a:r>
              <a:rPr lang="en-US" altLang="en-US" sz="3200" b="1"/>
              <a:t>An electron micrograph of the mitochondrion</a:t>
            </a:r>
          </a:p>
        </p:txBody>
      </p:sp>
      <p:grpSp>
        <p:nvGrpSpPr>
          <p:cNvPr id="25606" name="Group 6"/>
          <p:cNvGrpSpPr>
            <a:grpSpLocks/>
          </p:cNvGrpSpPr>
          <p:nvPr/>
        </p:nvGrpSpPr>
        <p:grpSpPr bwMode="auto">
          <a:xfrm>
            <a:off x="3281083" y="1768849"/>
            <a:ext cx="4873625" cy="4868863"/>
            <a:chOff x="1946" y="1182"/>
            <a:chExt cx="3070" cy="3067"/>
          </a:xfrm>
        </p:grpSpPr>
        <p:pic>
          <p:nvPicPr>
            <p:cNvPr id="25604" name="Picture 4" descr="d:\mikes folder\garland\eps_raterize\powerpoint\figures\chapter01\0134.jpg"/>
            <p:cNvPicPr>
              <a:picLocks noChangeAspect="1" noChangeArrowheads="1"/>
            </p:cNvPicPr>
            <p:nvPr/>
          </p:nvPicPr>
          <p:blipFill>
            <a:blip r:embed="rId2">
              <a:extLst>
                <a:ext uri="{28A0092B-C50C-407E-A947-70E740481C1C}">
                  <a14:useLocalDpi xmlns:a14="http://schemas.microsoft.com/office/drawing/2010/main" val="0"/>
                </a:ext>
              </a:extLst>
            </a:blip>
            <a:srcRect r="28915" b="7372"/>
            <a:stretch>
              <a:fillRect/>
            </a:stretch>
          </p:blipFill>
          <p:spPr bwMode="auto">
            <a:xfrm>
              <a:off x="2016" y="1182"/>
              <a:ext cx="3000" cy="3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605" name="Rectangle 5"/>
            <p:cNvSpPr>
              <a:spLocks noChangeArrowheads="1"/>
            </p:cNvSpPr>
            <p:nvPr/>
          </p:nvSpPr>
          <p:spPr bwMode="auto">
            <a:xfrm>
              <a:off x="1946" y="4027"/>
              <a:ext cx="298" cy="14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2E2B21"/>
                </a:solidFill>
              </a:endParaRPr>
            </a:p>
          </p:txBody>
        </p:sp>
      </p:gr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83</a:t>
            </a:fld>
            <a:endParaRPr lang="en-US">
              <a:solidFill>
                <a:srgbClr val="2E2B21">
                  <a:lumMod val="90000"/>
                  <a:lumOff val="10000"/>
                </a:srgbClr>
              </a:solidFill>
            </a:endParaRPr>
          </a:p>
        </p:txBody>
      </p:sp>
    </p:spTree>
    <p:extLst>
      <p:ext uri="{BB962C8B-B14F-4D97-AF65-F5344CB8AC3E}">
        <p14:creationId xmlns:p14="http://schemas.microsoft.com/office/powerpoint/2010/main" val="136032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1227551" y="2033866"/>
            <a:ext cx="9144615" cy="4436837"/>
          </a:xfrm>
        </p:spPr>
        <p:txBody>
          <a:bodyPr>
            <a:noAutofit/>
          </a:bodyPr>
          <a:lstStyle/>
          <a:p>
            <a:pPr eaLnBrk="1" hangingPunct="1">
              <a:buClrTx/>
              <a:buFont typeface="Wingdings" panose="05000000000000000000" pitchFamily="2" charset="2"/>
              <a:buChar char="Ø"/>
            </a:pPr>
            <a:r>
              <a:rPr lang="en-US" altLang="en-US" sz="2400" dirty="0">
                <a:latin typeface="Arial" panose="020B0604020202020204" pitchFamily="34" charset="0"/>
                <a:cs typeface="Arial" panose="020B0604020202020204" pitchFamily="34" charset="0"/>
              </a:rPr>
              <a:t>Fragments of </a:t>
            </a:r>
            <a:r>
              <a:rPr lang="en-US" altLang="en-US" sz="2400" dirty="0" smtClean="0">
                <a:latin typeface="Arial" panose="020B0604020202020204" pitchFamily="34" charset="0"/>
                <a:cs typeface="Arial" panose="020B0604020202020204" pitchFamily="34" charset="0"/>
              </a:rPr>
              <a:t>DNA/RNA </a:t>
            </a:r>
            <a:r>
              <a:rPr lang="en-US" altLang="en-US" sz="2400" dirty="0">
                <a:latin typeface="Arial" panose="020B0604020202020204" pitchFamily="34" charset="0"/>
                <a:cs typeface="Arial" panose="020B0604020202020204" pitchFamily="34" charset="0"/>
              </a:rPr>
              <a:t>can be directly visualized using </a:t>
            </a:r>
            <a:r>
              <a:rPr lang="en-US" altLang="en-US" sz="2400" b="1" dirty="0">
                <a:latin typeface="Arial" panose="020B0604020202020204" pitchFamily="34" charset="0"/>
                <a:cs typeface="Arial" panose="020B0604020202020204" pitchFamily="34" charset="0"/>
              </a:rPr>
              <a:t>ethidium bromide</a:t>
            </a:r>
            <a:r>
              <a:rPr lang="en-US" altLang="en-US" sz="2400" dirty="0">
                <a:latin typeface="Arial" panose="020B0604020202020204" pitchFamily="34" charset="0"/>
                <a:cs typeface="Arial" panose="020B0604020202020204" pitchFamily="34" charset="0"/>
              </a:rPr>
              <a:t> (EtBr).  </a:t>
            </a:r>
            <a:endParaRPr lang="en-US" altLang="en-US" sz="2400" dirty="0" smtClean="0">
              <a:latin typeface="Arial" panose="020B0604020202020204" pitchFamily="34" charset="0"/>
              <a:cs typeface="Arial" panose="020B0604020202020204" pitchFamily="34" charset="0"/>
            </a:endParaRPr>
          </a:p>
          <a:p>
            <a:pPr eaLnBrk="1" hangingPunct="1">
              <a:buClrTx/>
              <a:buFont typeface="Wingdings" panose="05000000000000000000" pitchFamily="2" charset="2"/>
              <a:buChar char="Ø"/>
            </a:pPr>
            <a:endParaRPr lang="en-US" altLang="en-US" sz="2400" dirty="0">
              <a:latin typeface="Arial" panose="020B0604020202020204" pitchFamily="34" charset="0"/>
              <a:cs typeface="Arial" panose="020B0604020202020204" pitchFamily="34" charset="0"/>
            </a:endParaRPr>
          </a:p>
          <a:p>
            <a:pPr eaLnBrk="1" hangingPunct="1">
              <a:buClrTx/>
              <a:buFont typeface="Wingdings" panose="05000000000000000000" pitchFamily="2" charset="2"/>
              <a:buChar char="Ø"/>
            </a:pPr>
            <a:r>
              <a:rPr lang="en-US" altLang="en-US" sz="2400" dirty="0" smtClean="0">
                <a:latin typeface="Arial" panose="020B0604020202020204" pitchFamily="34" charset="0"/>
                <a:cs typeface="Arial" panose="020B0604020202020204" pitchFamily="34" charset="0"/>
              </a:rPr>
              <a:t>This </a:t>
            </a:r>
            <a:r>
              <a:rPr lang="en-US" altLang="en-US" sz="2400" dirty="0">
                <a:latin typeface="Arial" panose="020B0604020202020204" pitchFamily="34" charset="0"/>
                <a:cs typeface="Arial" panose="020B0604020202020204" pitchFamily="34" charset="0"/>
              </a:rPr>
              <a:t>toxic compound intercalates between the stacked bases of </a:t>
            </a:r>
            <a:r>
              <a:rPr lang="en-US" altLang="en-US" sz="2400" dirty="0" smtClean="0">
                <a:latin typeface="Arial" panose="020B0604020202020204" pitchFamily="34" charset="0"/>
                <a:cs typeface="Arial" panose="020B0604020202020204" pitchFamily="34" charset="0"/>
              </a:rPr>
              <a:t>DNA/RNA </a:t>
            </a:r>
            <a:r>
              <a:rPr lang="en-US" altLang="en-US" sz="2400" dirty="0">
                <a:latin typeface="Arial" panose="020B0604020202020204" pitchFamily="34" charset="0"/>
                <a:cs typeface="Arial" panose="020B0604020202020204" pitchFamily="34" charset="0"/>
              </a:rPr>
              <a:t>and fluoresces when UV light is directed onto the gel. </a:t>
            </a:r>
          </a:p>
          <a:p>
            <a:pPr eaLnBrk="1" hangingPunct="1"/>
            <a:endParaRPr lang="en-US" altLang="en-US" sz="2400" dirty="0">
              <a:latin typeface="Arial" panose="020B0604020202020204" pitchFamily="34" charset="0"/>
              <a:cs typeface="Arial" panose="020B0604020202020204" pitchFamily="34" charset="0"/>
            </a:endParaRPr>
          </a:p>
          <a:p>
            <a:pPr eaLnBrk="1" hangingPunct="1"/>
            <a:r>
              <a:rPr lang="en-US" altLang="en-US" sz="2400" b="1" i="1" dirty="0" smtClean="0">
                <a:solidFill>
                  <a:srgbClr val="FF0000"/>
                </a:solidFill>
                <a:latin typeface="Arial" panose="020B0604020202020204" pitchFamily="34" charset="0"/>
                <a:cs typeface="Arial" panose="020B0604020202020204" pitchFamily="34" charset="0"/>
              </a:rPr>
              <a:t>Note: </a:t>
            </a:r>
            <a:r>
              <a:rPr lang="en-US" altLang="en-US" sz="2400" dirty="0" smtClean="0">
                <a:latin typeface="Arial" panose="020B0604020202020204" pitchFamily="34" charset="0"/>
                <a:cs typeface="Arial" panose="020B0604020202020204" pitchFamily="34" charset="0"/>
              </a:rPr>
              <a:t>all </a:t>
            </a:r>
            <a:r>
              <a:rPr lang="en-US" altLang="en-US" sz="2400" dirty="0">
                <a:latin typeface="Arial" panose="020B0604020202020204" pitchFamily="34" charset="0"/>
                <a:cs typeface="Arial" panose="020B0604020202020204" pitchFamily="34" charset="0"/>
              </a:rPr>
              <a:t>nucleic acids (DNA and/or RNA) present in a gel are visualized and there is no discrimination based upon sequence. </a:t>
            </a:r>
          </a:p>
        </p:txBody>
      </p:sp>
      <p:sp>
        <p:nvSpPr>
          <p:cNvPr id="2" name="Slide Number Placeholder 1"/>
          <p:cNvSpPr>
            <a:spLocks noGrp="1"/>
          </p:cNvSpPr>
          <p:nvPr>
            <p:ph type="sldNum" sz="quarter" idx="12"/>
          </p:nvPr>
        </p:nvSpPr>
        <p:spPr/>
        <p:txBody>
          <a:bodyPr/>
          <a:lstStyle/>
          <a:p>
            <a:fld id="{E1743F3A-640E-8042-8570-41B8571AE115}" type="slidenum">
              <a:rPr lang="en-US" smtClean="0">
                <a:solidFill>
                  <a:srgbClr val="2E2B21">
                    <a:lumMod val="90000"/>
                    <a:lumOff val="10000"/>
                  </a:srgbClr>
                </a:solidFill>
              </a:rPr>
              <a:pPr/>
              <a:t>9</a:t>
            </a:fld>
            <a:endParaRPr lang="en-US">
              <a:solidFill>
                <a:srgbClr val="2E2B21">
                  <a:lumMod val="90000"/>
                  <a:lumOff val="10000"/>
                </a:srgbClr>
              </a:solidFill>
            </a:endParaRPr>
          </a:p>
        </p:txBody>
      </p:sp>
      <p:sp>
        <p:nvSpPr>
          <p:cNvPr id="4" name="Rectangle 3"/>
          <p:cNvSpPr/>
          <p:nvPr/>
        </p:nvSpPr>
        <p:spPr>
          <a:xfrm>
            <a:off x="3768105" y="1143899"/>
            <a:ext cx="4633448" cy="461665"/>
          </a:xfrm>
          <a:prstGeom prst="rect">
            <a:avLst/>
          </a:prstGeom>
        </p:spPr>
        <p:txBody>
          <a:bodyPr wrap="none">
            <a:spAutoFit/>
          </a:bodyPr>
          <a:lstStyle/>
          <a:p>
            <a:r>
              <a:rPr lang="en-US" sz="2400" b="1" dirty="0" smtClean="0">
                <a:solidFill>
                  <a:srgbClr val="FF0000"/>
                </a:solidFill>
                <a:latin typeface="Arial" panose="020B0604020202020204" pitchFamily="34" charset="0"/>
                <a:cs typeface="Arial" panose="020B0604020202020204" pitchFamily="34" charset="0"/>
              </a:rPr>
              <a:t>Visualization of DNA and RNA </a:t>
            </a:r>
            <a:endParaRPr lang="en-US" dirty="0"/>
          </a:p>
        </p:txBody>
      </p:sp>
    </p:spTree>
    <p:extLst>
      <p:ext uri="{BB962C8B-B14F-4D97-AF65-F5344CB8AC3E}">
        <p14:creationId xmlns:p14="http://schemas.microsoft.com/office/powerpoint/2010/main" val="17040002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900</TotalTime>
  <Words>3658</Words>
  <Application>Microsoft Office PowerPoint</Application>
  <PresentationFormat>Widescreen</PresentationFormat>
  <Paragraphs>549</Paragraphs>
  <Slides>83</Slides>
  <Notes>30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7" baseType="lpstr">
      <vt:lpstr>ＭＳ Ｐゴシック</vt:lpstr>
      <vt:lpstr>Arial</vt:lpstr>
      <vt:lpstr>Calibri</vt:lpstr>
      <vt:lpstr>Century Gothic</vt:lpstr>
      <vt:lpstr>Helvetica</vt:lpstr>
      <vt:lpstr>Helvetica Neue</vt:lpstr>
      <vt:lpstr>Symbol</vt:lpstr>
      <vt:lpstr>Times New Roman</vt:lpstr>
      <vt:lpstr>Tw Cen MT</vt:lpstr>
      <vt:lpstr>Tw Cen MT Condensed</vt:lpstr>
      <vt:lpstr>Wingdings</vt:lpstr>
      <vt:lpstr>Wingdings 3</vt:lpstr>
      <vt:lpstr>Integral</vt:lpstr>
      <vt:lpstr>Image</vt:lpstr>
      <vt:lpstr>PowerPoint Presentation</vt:lpstr>
      <vt:lpstr>Secondary RNA and DNA Structures</vt:lpstr>
      <vt:lpstr>CELL SIGNALING  AND  MOTILITY (BIOL 3373)      </vt:lpstr>
      <vt:lpstr>Analysis of DNA</vt:lpstr>
      <vt:lpstr>PowerPoint Presentation</vt:lpstr>
      <vt:lpstr>PowerPoint Presentation</vt:lpstr>
      <vt:lpstr>PowerPoint Presentation</vt:lpstr>
      <vt:lpstr>PowerPoint Presentation</vt:lpstr>
      <vt:lpstr>PowerPoint Presentation</vt:lpstr>
      <vt:lpstr>PowerPoint Presentation</vt:lpstr>
      <vt:lpstr>Southern Blotting</vt:lpstr>
      <vt:lpstr>PowerPoint Presentation</vt:lpstr>
      <vt:lpstr>PowerPoint Presentation</vt:lpstr>
      <vt:lpstr>PowerPoint Presentation</vt:lpstr>
      <vt:lpstr>RFLP Restriction Fragment Length Polymorphism</vt:lpstr>
      <vt:lpstr>PowerPoint Presentation</vt:lpstr>
      <vt:lpstr>PowerPoint Presentation</vt:lpstr>
      <vt:lpstr>Fluorescence in situ Hybridization</vt:lpstr>
      <vt:lpstr>Fluorescence in situ Hybridization (FISH)</vt:lpstr>
      <vt:lpstr>     USE of FISH:  to identify the presence and location of a region of DNA or RNA within chromosome preparations, fixed cells or tissue sections  MEDICAL USE of FISH: to Identify  chromosomal abnormalities; analysis of chromosome structural aberrations and ploidy determination.  gene mapping studies, toxicological studies.  </vt:lpstr>
      <vt:lpstr>PowerPoint Presentation</vt:lpstr>
      <vt:lpstr>1. Denature the chromosomes  2. Denature the probe 3. Hybridization 4. Fluorescence staining 5. Examine slides or store in the dark </vt:lpstr>
      <vt:lpstr>Transposable Elements</vt:lpstr>
      <vt:lpstr>Transposable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FISH and Telomeres </vt:lpstr>
      <vt:lpstr>FISH and Telomeres </vt:lpstr>
      <vt:lpstr>Analysis of RNA</vt:lpstr>
      <vt:lpstr>Northern Blotting</vt:lpstr>
      <vt:lpstr>Northern Blotting</vt:lpstr>
      <vt:lpstr>Northern Blotting</vt:lpstr>
      <vt:lpstr>Northern Blotting</vt:lpstr>
      <vt:lpstr>Analysis of RNA</vt:lpstr>
      <vt:lpstr>PowerPoint Presentation</vt:lpstr>
      <vt:lpstr>PowerPoint Presentation</vt:lpstr>
      <vt:lpstr>Detection of Proteins</vt:lpstr>
      <vt:lpstr>Western Blotting</vt:lpstr>
      <vt:lpstr>Western Botting</vt:lpstr>
      <vt:lpstr>Western Blotting   </vt:lpstr>
      <vt:lpstr>Western Blotting   </vt:lpstr>
      <vt:lpstr>Western Blotting   </vt:lpstr>
      <vt:lpstr>Western Blotting   </vt:lpstr>
      <vt:lpstr>Western Blotting   </vt:lpstr>
      <vt:lpstr>Antibodies</vt:lpstr>
      <vt:lpstr>Western Blotting   </vt:lpstr>
      <vt:lpstr>PowerPoint Presentation</vt:lpstr>
      <vt:lpstr>PowerPoint Presentation</vt:lpstr>
      <vt:lpstr>PowerPoint Presentation</vt:lpstr>
      <vt:lpstr>PowerPoint Presentation</vt:lpstr>
      <vt:lpstr>PowerPoint Presentation</vt:lpstr>
      <vt:lpstr>PowerPoint Presentation</vt:lpstr>
      <vt:lpstr>Protein- Protein Interaction (PPI)  Proteins control biological signals  within the cell (A) or  between cells  (B)       </vt:lpstr>
      <vt:lpstr>PowerPoint Presentation</vt:lpstr>
      <vt:lpstr>How to study protein- protein interaction?</vt:lpstr>
      <vt:lpstr>Overview of Techniques to study PPI </vt:lpstr>
      <vt:lpstr>Far western blot</vt:lpstr>
      <vt:lpstr>PowerPoint Presentation</vt:lpstr>
      <vt:lpstr>IMMUNOPRECIPITATION (IP) </vt:lpstr>
      <vt:lpstr>PowerPoint Presentation</vt:lpstr>
      <vt:lpstr>PowerPoint Presentation</vt:lpstr>
      <vt:lpstr>Confocal microscopy </vt:lpstr>
      <vt:lpstr>PowerPoint Presentation</vt:lpstr>
      <vt:lpstr>Light Microscopy</vt:lpstr>
      <vt:lpstr>Upright Microscope</vt:lpstr>
      <vt:lpstr>Inverted Microscope</vt:lpstr>
      <vt:lpstr>Fluorescence Microscopy</vt:lpstr>
      <vt:lpstr>Fluorescence Microscopy</vt:lpstr>
      <vt:lpstr>Fluorescence Microscope   </vt:lpstr>
      <vt:lpstr>Light microscopy and imaging of specimens of different thickness </vt:lpstr>
      <vt:lpstr>Confocal Microscopy</vt:lpstr>
      <vt:lpstr>Fluorescence confocal microscopy</vt:lpstr>
      <vt:lpstr>Electron microscopy</vt:lpstr>
      <vt:lpstr>An electron micrograph of the mitochondrion</vt:lpstr>
    </vt:vector>
  </TitlesOfParts>
  <Company>Client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Marcella Macaluso</dc:creator>
  <cp:lastModifiedBy>Stephen J. Williams</cp:lastModifiedBy>
  <cp:revision>117</cp:revision>
  <dcterms:created xsi:type="dcterms:W3CDTF">2015-12-08T18:54:26Z</dcterms:created>
  <dcterms:modified xsi:type="dcterms:W3CDTF">2019-01-28T20:00:29Z</dcterms:modified>
</cp:coreProperties>
</file>