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57" r:id="rId7"/>
    <p:sldId id="266" r:id="rId8"/>
    <p:sldId id="267" r:id="rId9"/>
    <p:sldId id="270" r:id="rId10"/>
    <p:sldId id="271" r:id="rId11"/>
    <p:sldId id="268" r:id="rId12"/>
    <p:sldId id="269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3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1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1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8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2EE0-2CD4-472E-811A-B4B77028011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ED3F-2156-4F08-85FA-69AB377D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Adipocyte Derived Stroma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Their usage in regenerative medicine and transformation into beta like cells</a:t>
            </a:r>
          </a:p>
          <a:p>
            <a:r>
              <a:rPr lang="en-US" b="1" dirty="0" smtClean="0"/>
              <a:t>By Evelina Cohn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07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98" y="738572"/>
            <a:ext cx="5755749" cy="5648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2552" y="1102659"/>
            <a:ext cx="3703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 protein=Signal transduction and activator of transcription</a:t>
            </a:r>
          </a:p>
          <a:p>
            <a:r>
              <a:rPr lang="en-US" dirty="0" smtClean="0"/>
              <a:t>SHP-2 is </a:t>
            </a:r>
            <a:r>
              <a:rPr lang="en-US" dirty="0"/>
              <a:t>a cytoplasmic SH2 domain containing </a:t>
            </a:r>
            <a:r>
              <a:rPr lang="en-US" i="1" dirty="0"/>
              <a:t>protein</a:t>
            </a:r>
            <a:r>
              <a:rPr lang="en-US" dirty="0"/>
              <a:t> tyrosine phosphatase</a:t>
            </a:r>
            <a:r>
              <a:rPr lang="en-US" dirty="0" smtClean="0"/>
              <a:t>,</a:t>
            </a:r>
          </a:p>
          <a:p>
            <a:r>
              <a:rPr lang="en-US" dirty="0"/>
              <a:t>GRB2=Growth factor receptor-bound </a:t>
            </a:r>
            <a:r>
              <a:rPr lang="en-US" b="1" dirty="0"/>
              <a:t>protein</a:t>
            </a:r>
            <a:r>
              <a:rPr lang="en-US" dirty="0"/>
              <a:t> </a:t>
            </a:r>
            <a:r>
              <a:rPr lang="en-US" dirty="0" smtClean="0"/>
              <a:t>2</a:t>
            </a:r>
          </a:p>
          <a:p>
            <a:r>
              <a:rPr lang="en-US" dirty="0" smtClean="0"/>
              <a:t>SOC3= suppressor of Cytokine signaling,  member of STAT induce STAT cytokine inhibitor SOCS</a:t>
            </a:r>
          </a:p>
          <a:p>
            <a:r>
              <a:rPr lang="en-US" dirty="0" smtClean="0"/>
              <a:t>ERK1/2- mitogen activated protein kinase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ndidos-publications.com/article_images/mmr/12/1/MMR-12-01-0783-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393550"/>
            <a:ext cx="6858000" cy="61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7200" y="681335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://www.spandidos-publications.com/article_images/mmr/12/1/MMR-12-01-0783-g01.jpg</a:t>
            </a:r>
          </a:p>
        </p:txBody>
      </p:sp>
    </p:spTree>
    <p:extLst>
      <p:ext uri="{BB962C8B-B14F-4D97-AF65-F5344CB8AC3E}">
        <p14:creationId xmlns:p14="http://schemas.microsoft.com/office/powerpoint/2010/main" val="325981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ell.com/cms/attachment/2040687477/2054357906/f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69" y="1279422"/>
            <a:ext cx="4696644" cy="41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23238" y="1822726"/>
            <a:ext cx="3898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http://www.cell.com/cms/attachment/2040687477/2054357906/fx1.jpg</a:t>
            </a:r>
          </a:p>
        </p:txBody>
      </p:sp>
    </p:spTree>
    <p:extLst>
      <p:ext uri="{BB962C8B-B14F-4D97-AF65-F5344CB8AC3E}">
        <p14:creationId xmlns:p14="http://schemas.microsoft.com/office/powerpoint/2010/main" val="366222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8361" y="1028343"/>
            <a:ext cx="94979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Mast cells (MCs) contribute to the pathogenesis of obesity and diabetes. This study demonstrates that leptin deficiency slants MCs toward anti-inflammatory functions. MCs in the white adipose tissue (WAT) of lean humans and mice express negligible leptin. Adoptive transfer of leptin-deficient MCs expanded ex vivo mitigates diet-induced and pre-established obesity and diabetes in mice. Mechanistic studies show that leptin-deficient MCs polarize macrophages from M1 to M2 functions because of impaired cell signaling and an altered balance between pro- and anti-inflammatory cytokines, but do not affect T cell differentiation. Rampant body weight gain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</a:rPr>
              <a:t>in</a:t>
            </a:r>
            <a:r>
              <a:rPr lang="en-US" sz="2000" i="1" dirty="0" err="1">
                <a:solidFill>
                  <a:srgbClr val="333333"/>
                </a:solidFill>
                <a:latin typeface="arial" panose="020B0604020202020204" pitchFamily="34" charset="0"/>
              </a:rPr>
              <a:t>ob</a:t>
            </a:r>
            <a:r>
              <a:rPr lang="en-US" sz="2000" i="1" dirty="0">
                <a:solidFill>
                  <a:srgbClr val="333333"/>
                </a:solidFill>
                <a:latin typeface="arial" panose="020B0604020202020204" pitchFamily="34" charset="0"/>
              </a:rPr>
              <a:t>/</a:t>
            </a:r>
            <a:r>
              <a:rPr lang="en-US" sz="2000" i="1" dirty="0" err="1">
                <a:solidFill>
                  <a:srgbClr val="333333"/>
                </a:solidFill>
                <a:latin typeface="arial" panose="020B0604020202020204" pitchFamily="34" charset="0"/>
              </a:rPr>
              <a:t>ob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 mice, a strain that lacks leptin, associates with reduced MC content in WAT. In </a:t>
            </a:r>
            <a:r>
              <a:rPr lang="en-US" sz="2000" i="1" dirty="0" err="1">
                <a:solidFill>
                  <a:srgbClr val="333333"/>
                </a:solidFill>
                <a:latin typeface="arial" panose="020B0604020202020204" pitchFamily="34" charset="0"/>
              </a:rPr>
              <a:t>ob</a:t>
            </a:r>
            <a:r>
              <a:rPr lang="en-US" sz="2000" i="1" dirty="0">
                <a:solidFill>
                  <a:srgbClr val="333333"/>
                </a:solidFill>
                <a:latin typeface="arial" panose="020B0604020202020204" pitchFamily="34" charset="0"/>
              </a:rPr>
              <a:t>/</a:t>
            </a:r>
            <a:r>
              <a:rPr lang="en-US" sz="2000" i="1" dirty="0" err="1">
                <a:solidFill>
                  <a:srgbClr val="333333"/>
                </a:solidFill>
                <a:latin typeface="arial" panose="020B0604020202020204" pitchFamily="34" charset="0"/>
              </a:rPr>
              <a:t>ob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</a:rPr>
              <a:t>mice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, genetic depletion of MCs exacerbates obesity and diabetes, and repopulation of ex vivo expanded </a:t>
            </a:r>
            <a:r>
              <a:rPr lang="en-US" sz="2000" i="1" dirty="0" err="1">
                <a:solidFill>
                  <a:srgbClr val="333333"/>
                </a:solidFill>
                <a:latin typeface="arial" panose="020B0604020202020204" pitchFamily="34" charset="0"/>
              </a:rPr>
              <a:t>ob</a:t>
            </a:r>
            <a:r>
              <a:rPr lang="en-US" sz="2000" i="1" dirty="0">
                <a:solidFill>
                  <a:srgbClr val="333333"/>
                </a:solidFill>
                <a:latin typeface="arial" panose="020B0604020202020204" pitchFamily="34" charset="0"/>
              </a:rPr>
              <a:t>/</a:t>
            </a:r>
            <a:r>
              <a:rPr lang="en-US" sz="2000" i="1" dirty="0" err="1">
                <a:solidFill>
                  <a:srgbClr val="333333"/>
                </a:solidFill>
                <a:latin typeface="arial" panose="020B0604020202020204" pitchFamily="34" charset="0"/>
              </a:rPr>
              <a:t>ob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 MCs ameliorates these diseases.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309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5458" y="1430593"/>
            <a:ext cx="2414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Conclusions</a:t>
            </a: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10813" y="2920181"/>
            <a:ext cx="9290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Adipocytes can be transformed into beta like cells by reprogramming of the fatty cells, usually</a:t>
            </a:r>
          </a:p>
          <a:p>
            <a:r>
              <a:rPr lang="en-US" dirty="0" smtClean="0"/>
              <a:t> with the aid of  lentivirus</a:t>
            </a:r>
          </a:p>
          <a:p>
            <a:r>
              <a:rPr lang="en-US" dirty="0" smtClean="0"/>
              <a:t>2.  Leptin can help the regeneration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8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923" y="751344"/>
            <a:ext cx="10382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Macroscopically, at least 5 different types of adipose </a:t>
            </a:r>
            <a:r>
              <a:rPr lang="en-US" sz="2000" dirty="0" smtClean="0"/>
              <a:t>tissue exist</a:t>
            </a:r>
            <a:r>
              <a:rPr lang="en-US" sz="2000" dirty="0"/>
              <a:t>: bone marrow, brown, mammary, mechanical, </a:t>
            </a:r>
            <a:r>
              <a:rPr lang="en-US" sz="2000" dirty="0" smtClean="0"/>
              <a:t>and white</a:t>
            </a:r>
            <a:r>
              <a:rPr lang="en-US" sz="2000" dirty="0"/>
              <a:t>. Each serves a distinct biological function. In the </a:t>
            </a:r>
            <a:r>
              <a:rPr lang="en-US" sz="2000" dirty="0" smtClean="0"/>
              <a:t>bone marrow</a:t>
            </a:r>
            <a:r>
              <a:rPr lang="en-US" sz="2000" dirty="0"/>
              <a:t>, adipose tissue serves both a passive and active </a:t>
            </a:r>
            <a:r>
              <a:rPr lang="en-US" sz="2000" dirty="0" smtClean="0"/>
              <a:t>role. It </a:t>
            </a:r>
            <a:r>
              <a:rPr lang="en-US" sz="2000" dirty="0"/>
              <a:t>occupies space no longer required for hematopoiesis and</a:t>
            </a:r>
          </a:p>
          <a:p>
            <a:r>
              <a:rPr lang="en-US" sz="2000" dirty="0"/>
              <a:t>serves as an energy reservoir and cytokine source for </a:t>
            </a:r>
            <a:r>
              <a:rPr lang="en-US" sz="2000" dirty="0" smtClean="0"/>
              <a:t>osteogenic and </a:t>
            </a:r>
            <a:r>
              <a:rPr lang="en-US" sz="2000" dirty="0"/>
              <a:t>hematopoietic events. Brown adipose tissue </a:t>
            </a:r>
            <a:r>
              <a:rPr lang="en-US" sz="2000" dirty="0" smtClean="0"/>
              <a:t>is thermogenic</a:t>
            </a:r>
            <a:r>
              <a:rPr lang="en-US" sz="2000" dirty="0"/>
              <a:t>, generating heat through the expression of </a:t>
            </a:r>
            <a:r>
              <a:rPr lang="en-US" sz="2000" dirty="0" smtClean="0"/>
              <a:t>a unique </a:t>
            </a:r>
            <a:r>
              <a:rPr lang="en-US" sz="2000" dirty="0"/>
              <a:t>uncoupling protein that short circuits the </a:t>
            </a:r>
            <a:r>
              <a:rPr lang="en-US" sz="2000" dirty="0" smtClean="0"/>
              <a:t>mitochondrial pH </a:t>
            </a:r>
            <a:r>
              <a:rPr lang="en-US" sz="2000" dirty="0"/>
              <a:t>gradient. Whereas brown adipose tissue is </a:t>
            </a:r>
            <a:r>
              <a:rPr lang="en-US" sz="2000" dirty="0" smtClean="0"/>
              <a:t>found around </a:t>
            </a:r>
            <a:r>
              <a:rPr lang="en-US" sz="2000" dirty="0"/>
              <a:t>the major organs (heart, kidney, aorta, gonads) in </a:t>
            </a:r>
            <a:r>
              <a:rPr lang="en-US" sz="2000" dirty="0" smtClean="0"/>
              <a:t>the newborn </a:t>
            </a:r>
            <a:r>
              <a:rPr lang="en-US" sz="2000" dirty="0"/>
              <a:t>infant, it disappears as humans mature</a:t>
            </a:r>
            <a:r>
              <a:rPr lang="en-US" sz="2000" dirty="0" smtClean="0"/>
              <a:t>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Mechanical adipose depots, such as the </a:t>
            </a:r>
            <a:r>
              <a:rPr lang="en-US" sz="2000" dirty="0" smtClean="0">
                <a:cs typeface="Times New Roman" panose="02020603050405020304" pitchFamily="18" charset="0"/>
              </a:rPr>
              <a:t>retro-orbital and palmar </a:t>
            </a:r>
            <a:r>
              <a:rPr lang="en-US" sz="2000" dirty="0">
                <a:cs typeface="Times New Roman" panose="02020603050405020304" pitchFamily="18" charset="0"/>
              </a:rPr>
              <a:t>fat pads, provide support to the eye, hand, and </a:t>
            </a:r>
            <a:r>
              <a:rPr lang="en-US" sz="2000" dirty="0" smtClean="0">
                <a:cs typeface="Times New Roman" panose="02020603050405020304" pitchFamily="18" charset="0"/>
              </a:rPr>
              <a:t>other critical </a:t>
            </a:r>
            <a:r>
              <a:rPr lang="en-US" sz="2000" dirty="0">
                <a:cs typeface="Times New Roman" panose="02020603050405020304" pitchFamily="18" charset="0"/>
              </a:rPr>
              <a:t>structures. Finally, white adipose tissue serves to </a:t>
            </a:r>
            <a:r>
              <a:rPr lang="en-US" sz="2000" dirty="0" smtClean="0">
                <a:cs typeface="Times New Roman" panose="02020603050405020304" pitchFamily="18" charset="0"/>
              </a:rPr>
              <a:t>store energy </a:t>
            </a:r>
            <a:r>
              <a:rPr lang="en-US" sz="2000" dirty="0">
                <a:cs typeface="Times New Roman" panose="02020603050405020304" pitchFamily="18" charset="0"/>
              </a:rPr>
              <a:t>and provide insulation. There is now a greater </a:t>
            </a:r>
            <a:r>
              <a:rPr lang="en-US" sz="2000" dirty="0" smtClean="0">
                <a:cs typeface="Times New Roman" panose="02020603050405020304" pitchFamily="18" charset="0"/>
              </a:rPr>
              <a:t>appreciation of </a:t>
            </a:r>
            <a:r>
              <a:rPr lang="en-US" sz="2000" dirty="0">
                <a:cs typeface="Times New Roman" panose="02020603050405020304" pitchFamily="18" charset="0"/>
              </a:rPr>
              <a:t>the role of white and other adipose tissues as </a:t>
            </a:r>
            <a:r>
              <a:rPr lang="en-US" sz="2000" dirty="0" smtClean="0">
                <a:cs typeface="Times New Roman" panose="02020603050405020304" pitchFamily="18" charset="0"/>
              </a:rPr>
              <a:t>an endocrine </a:t>
            </a:r>
            <a:r>
              <a:rPr lang="en-US" sz="2000" dirty="0">
                <a:cs typeface="Times New Roman" panose="02020603050405020304" pitchFamily="18" charset="0"/>
              </a:rPr>
              <a:t>organ in its own right. Adipose secretion </a:t>
            </a:r>
            <a:r>
              <a:rPr lang="en-US" sz="2000" dirty="0" smtClean="0">
                <a:cs typeface="Times New Roman" panose="02020603050405020304" pitchFamily="18" charset="0"/>
              </a:rPr>
              <a:t>of adiponectin</a:t>
            </a:r>
            <a:r>
              <a:rPr lang="en-US" sz="2000" dirty="0">
                <a:cs typeface="Times New Roman" panose="02020603050405020304" pitchFamily="18" charset="0"/>
              </a:rPr>
              <a:t>, leptin, </a:t>
            </a:r>
            <a:r>
              <a:rPr lang="en-US" sz="2000" dirty="0" err="1">
                <a:cs typeface="Times New Roman" panose="02020603050405020304" pitchFamily="18" charset="0"/>
              </a:rPr>
              <a:t>resistin</a:t>
            </a:r>
            <a:r>
              <a:rPr lang="en-US" sz="2000" dirty="0">
                <a:cs typeface="Times New Roman" panose="02020603050405020304" pitchFamily="18" charset="0"/>
              </a:rPr>
              <a:t>, and other </a:t>
            </a:r>
            <a:r>
              <a:rPr lang="en-US" sz="2000" dirty="0" err="1">
                <a:cs typeface="Times New Roman" panose="02020603050405020304" pitchFamily="18" charset="0"/>
              </a:rPr>
              <a:t>adipokines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exerts systemic </a:t>
            </a:r>
            <a:r>
              <a:rPr lang="en-US" sz="2000" dirty="0">
                <a:cs typeface="Times New Roman" panose="02020603050405020304" pitchFamily="18" charset="0"/>
              </a:rPr>
              <a:t>physiological and pathological effects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/>
              <a:t>Whereas multipotent stem cells are abundant within </a:t>
            </a:r>
            <a:r>
              <a:rPr lang="en-US" sz="2000" dirty="0" smtClean="0"/>
              <a:t>murine white </a:t>
            </a:r>
            <a:r>
              <a:rPr lang="en-US" sz="2000" dirty="0"/>
              <a:t>adipose tissue, their numbers and differentiation </a:t>
            </a:r>
            <a:r>
              <a:rPr lang="en-US" sz="2000" dirty="0" smtClean="0"/>
              <a:t>potential are </a:t>
            </a:r>
            <a:r>
              <a:rPr lang="en-US" sz="2000" dirty="0"/>
              <a:t>reduced in brown adipose </a:t>
            </a:r>
            <a:r>
              <a:rPr lang="en-US" sz="2000" dirty="0" smtClean="0"/>
              <a:t>tissue.  In humans, differences </a:t>
            </a:r>
            <a:r>
              <a:rPr lang="en-US" sz="2000" dirty="0"/>
              <a:t>in stem cell recovery have been noted </a:t>
            </a:r>
            <a:r>
              <a:rPr lang="en-US" sz="2000" dirty="0" smtClean="0"/>
              <a:t>between subcutaneous </a:t>
            </a:r>
            <a:r>
              <a:rPr lang="en-US" sz="2000" dirty="0"/>
              <a:t>white adipose tissue depots, with the </a:t>
            </a:r>
            <a:r>
              <a:rPr lang="en-US" sz="2000" dirty="0" smtClean="0"/>
              <a:t>greatest numbers </a:t>
            </a:r>
            <a:r>
              <a:rPr lang="en-US" sz="2000" dirty="0"/>
              <a:t>recovered from the arm as compared with the </a:t>
            </a:r>
            <a:r>
              <a:rPr lang="en-US" sz="2000" dirty="0" smtClean="0"/>
              <a:t>thigh, abdomen</a:t>
            </a:r>
            <a:r>
              <a:rPr lang="en-US" sz="2000" dirty="0"/>
              <a:t>, and </a:t>
            </a:r>
            <a:r>
              <a:rPr lang="en-US" sz="2000" dirty="0" smtClean="0"/>
              <a:t>breast.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0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194" y="1582341"/>
            <a:ext cx="1051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Adipose-derived </a:t>
            </a:r>
            <a:r>
              <a:rPr lang="en-US" sz="2400" dirty="0">
                <a:latin typeface="+mj-lt"/>
              </a:rPr>
              <a:t>stem cells (ADSC) are multipotent and hold promise for a range of therapeutic applications.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initial methods to isolate cells from adipose tissue </a:t>
            </a:r>
            <a:r>
              <a:rPr lang="en-US" sz="2400" dirty="0" smtClean="0">
                <a:latin typeface="+mj-lt"/>
              </a:rPr>
              <a:t>were pioneered </a:t>
            </a:r>
            <a:r>
              <a:rPr lang="en-US" sz="2400" dirty="0">
                <a:latin typeface="+mj-lt"/>
              </a:rPr>
              <a:t>by </a:t>
            </a:r>
            <a:r>
              <a:rPr lang="en-US" sz="2400" dirty="0" err="1" smtClean="0">
                <a:latin typeface="+mj-lt"/>
              </a:rPr>
              <a:t>Rodbell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 err="1">
                <a:latin typeface="+mj-lt"/>
              </a:rPr>
              <a:t>Rodbell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 smtClean="0">
                <a:latin typeface="+mj-lt"/>
              </a:rPr>
              <a:t>Jones </a:t>
            </a:r>
            <a:r>
              <a:rPr lang="en-US" sz="2400" dirty="0">
                <a:latin typeface="+mj-lt"/>
              </a:rPr>
              <a:t>in </a:t>
            </a:r>
            <a:r>
              <a:rPr lang="en-US" sz="2400" dirty="0" smtClean="0">
                <a:latin typeface="+mj-lt"/>
              </a:rPr>
              <a:t>the 1960s</a:t>
            </a:r>
            <a:r>
              <a:rPr lang="en-US" sz="2400" dirty="0">
                <a:latin typeface="+mj-lt"/>
              </a:rPr>
              <a:t>. They minced rat fat pads, washed extensively </a:t>
            </a:r>
            <a:r>
              <a:rPr lang="en-US" sz="2400" dirty="0" smtClean="0">
                <a:latin typeface="+mj-lt"/>
              </a:rPr>
              <a:t>to remove </a:t>
            </a:r>
            <a:r>
              <a:rPr lang="en-US" sz="2400" dirty="0">
                <a:latin typeface="+mj-lt"/>
              </a:rPr>
              <a:t>contaminating hematopoietic cells, incubated </a:t>
            </a:r>
            <a:r>
              <a:rPr lang="en-US" sz="2400" dirty="0" smtClean="0">
                <a:latin typeface="+mj-lt"/>
              </a:rPr>
              <a:t>the tissue </a:t>
            </a:r>
            <a:r>
              <a:rPr lang="en-US" sz="2400" dirty="0">
                <a:latin typeface="+mj-lt"/>
              </a:rPr>
              <a:t>fragments with collagenase, and centrifuged the </a:t>
            </a:r>
            <a:r>
              <a:rPr lang="en-US" sz="2400" dirty="0" smtClean="0">
                <a:latin typeface="+mj-lt"/>
              </a:rPr>
              <a:t>digest, thereby </a:t>
            </a:r>
            <a:r>
              <a:rPr lang="en-US" sz="2400" dirty="0">
                <a:latin typeface="+mj-lt"/>
              </a:rPr>
              <a:t>separating the floating population of mature </a:t>
            </a:r>
            <a:r>
              <a:rPr lang="en-US" sz="2400" dirty="0" smtClean="0">
                <a:latin typeface="+mj-lt"/>
              </a:rPr>
              <a:t>adipocytes from </a:t>
            </a:r>
            <a:r>
              <a:rPr lang="en-US" sz="2400" dirty="0">
                <a:latin typeface="+mj-lt"/>
              </a:rPr>
              <a:t>the pelleted stromal vascular fraction (SVF</a:t>
            </a:r>
            <a:r>
              <a:rPr lang="en-US" sz="2400" dirty="0" smtClean="0">
                <a:latin typeface="+mj-lt"/>
              </a:rPr>
              <a:t>)  </a:t>
            </a:r>
            <a:r>
              <a:rPr lang="en-US" sz="2400" dirty="0">
                <a:latin typeface="+mj-lt"/>
              </a:rPr>
              <a:t>The SVF consisted of a heterogeneous cell </a:t>
            </a:r>
            <a:r>
              <a:rPr lang="en-US" sz="2400" dirty="0" smtClean="0">
                <a:latin typeface="+mj-lt"/>
              </a:rPr>
              <a:t>population, including </a:t>
            </a:r>
            <a:r>
              <a:rPr lang="en-US" sz="2400" dirty="0">
                <a:latin typeface="+mj-lt"/>
              </a:rPr>
              <a:t>circulating blood cells, fibroblasts, </a:t>
            </a:r>
            <a:r>
              <a:rPr lang="en-US" sz="2400" dirty="0" err="1">
                <a:latin typeface="+mj-lt"/>
              </a:rPr>
              <a:t>pericytes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and endothelial cells as well as “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preadipocytes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” or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adipocyte progenitors.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479203" y="722671"/>
            <a:ext cx="629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 Isolation and Mechanical </a:t>
            </a:r>
            <a:r>
              <a:rPr lang="en-US" sz="2400" dirty="0"/>
              <a:t>D</a:t>
            </a:r>
            <a:r>
              <a:rPr lang="en-US" sz="2400" dirty="0" smtClean="0"/>
              <a:t>evice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83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625"/>
            <a:ext cx="9974058" cy="6310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271" y="6373901"/>
            <a:ext cx="10741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http://www.frontiersin.org/files/Articles/123490/fsurg-02-00001-HTML-r1/image_m/fsurg-02-00001-g002.jpg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20631" y="796413"/>
            <a:ext cx="185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SVF=Stromal </a:t>
            </a:r>
            <a:r>
              <a:rPr lang="en-US" dirty="0"/>
              <a:t>V</a:t>
            </a:r>
            <a:r>
              <a:rPr lang="en-US" dirty="0" smtClean="0"/>
              <a:t>ascular </a:t>
            </a:r>
            <a:r>
              <a:rPr lang="en-US" dirty="0"/>
              <a:t>F</a:t>
            </a:r>
            <a:r>
              <a:rPr lang="en-US" dirty="0" smtClean="0"/>
              <a:t>raction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20631" y="1814052"/>
            <a:ext cx="1858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Pericytes</a:t>
            </a:r>
            <a:r>
              <a:rPr lang="en-US" dirty="0" smtClean="0"/>
              <a:t>= contractile cells around that wrap around endothelial cells, capillaries and </a:t>
            </a:r>
            <a:r>
              <a:rPr lang="en-US" dirty="0" err="1" smtClean="0"/>
              <a:t>venules</a:t>
            </a:r>
            <a:r>
              <a:rPr lang="en-US" dirty="0" smtClean="0"/>
              <a:t> on the entire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388" y="1652351"/>
            <a:ext cx="99994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ADSCs (Adipocytes </a:t>
            </a:r>
            <a:r>
              <a:rPr lang="en-US" sz="2000" dirty="0"/>
              <a:t>D</a:t>
            </a:r>
            <a:r>
              <a:rPr lang="en-US" sz="2000" dirty="0" smtClean="0"/>
              <a:t>erived </a:t>
            </a:r>
            <a:r>
              <a:rPr lang="en-US" sz="2000" dirty="0"/>
              <a:t>S</a:t>
            </a:r>
            <a:r>
              <a:rPr lang="en-US" sz="2000" dirty="0" smtClean="0"/>
              <a:t>tem </a:t>
            </a:r>
            <a:r>
              <a:rPr lang="en-US" sz="2000" dirty="0"/>
              <a:t>C</a:t>
            </a:r>
            <a:r>
              <a:rPr lang="en-US" sz="2000" dirty="0" smtClean="0"/>
              <a:t>ells)  express characteristic </a:t>
            </a:r>
            <a:r>
              <a:rPr lang="en-US" sz="2000" dirty="0"/>
              <a:t>adhesion and receptor molecules, surface </a:t>
            </a:r>
            <a:r>
              <a:rPr lang="en-US" sz="2000" dirty="0" smtClean="0"/>
              <a:t>enzymes, extracellular </a:t>
            </a:r>
            <a:r>
              <a:rPr lang="en-US" sz="2000" dirty="0"/>
              <a:t>matrix and cytoskeletal proteins, </a:t>
            </a:r>
            <a:r>
              <a:rPr lang="en-US" sz="2000" dirty="0" smtClean="0"/>
              <a:t>and proteins </a:t>
            </a:r>
            <a:r>
              <a:rPr lang="en-US" sz="2000" dirty="0"/>
              <a:t>associated with the stromal cell phenotype. </a:t>
            </a:r>
            <a:r>
              <a:rPr lang="en-US" sz="2000" dirty="0" smtClean="0"/>
              <a:t>Despite any </a:t>
            </a:r>
            <a:r>
              <a:rPr lang="en-US" sz="2000" dirty="0"/>
              <a:t>differences in the isolation and culture procedures, </a:t>
            </a:r>
            <a:r>
              <a:rPr lang="en-US" sz="2000" dirty="0" smtClean="0"/>
              <a:t>the </a:t>
            </a:r>
            <a:r>
              <a:rPr lang="en-US" sz="2000" dirty="0" err="1" smtClean="0"/>
              <a:t>immunophenotype</a:t>
            </a:r>
            <a:r>
              <a:rPr lang="en-US" sz="2000" dirty="0" smtClean="0"/>
              <a:t> </a:t>
            </a:r>
            <a:r>
              <a:rPr lang="en-US" sz="2000" dirty="0"/>
              <a:t>is relatively consistent between </a:t>
            </a:r>
            <a:r>
              <a:rPr lang="en-US" sz="2000" dirty="0" smtClean="0"/>
              <a:t>laboratories.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Indeed, the surface </a:t>
            </a:r>
            <a:r>
              <a:rPr lang="en-US" sz="2000" dirty="0" err="1"/>
              <a:t>immunophenotype</a:t>
            </a:r>
            <a:r>
              <a:rPr lang="en-US" sz="2000" dirty="0"/>
              <a:t> </a:t>
            </a:r>
            <a:r>
              <a:rPr lang="en-US" sz="2000" dirty="0" smtClean="0"/>
              <a:t>of ADSCs </a:t>
            </a:r>
            <a:r>
              <a:rPr lang="en-US" sz="2000" dirty="0"/>
              <a:t>resembles that of bone marrow–derived </a:t>
            </a:r>
            <a:r>
              <a:rPr lang="en-US" sz="2000" dirty="0" smtClean="0"/>
              <a:t>mesenchymal stem </a:t>
            </a:r>
            <a:r>
              <a:rPr lang="en-US" sz="2000" dirty="0"/>
              <a:t>or stromal cells (</a:t>
            </a:r>
            <a:r>
              <a:rPr lang="en-US" sz="2000" dirty="0" smtClean="0"/>
              <a:t>MSCs) </a:t>
            </a:r>
            <a:r>
              <a:rPr lang="en-US" sz="2000" dirty="0"/>
              <a:t>and skeletal </a:t>
            </a:r>
            <a:r>
              <a:rPr lang="en-US" sz="2000" dirty="0" smtClean="0"/>
              <a:t>muscle-derived cells.</a:t>
            </a:r>
            <a:r>
              <a:rPr lang="en-US" sz="2000" dirty="0"/>
              <a:t> </a:t>
            </a:r>
            <a:r>
              <a:rPr lang="en-US" sz="2000" dirty="0" smtClean="0"/>
              <a:t>Direct </a:t>
            </a:r>
            <a:r>
              <a:rPr lang="en-US" sz="2000" dirty="0"/>
              <a:t>comparisons between human </a:t>
            </a:r>
            <a:r>
              <a:rPr lang="en-US" sz="2000" dirty="0" smtClean="0"/>
              <a:t>ADSC </a:t>
            </a:r>
            <a:r>
              <a:rPr lang="en-US" sz="2000" dirty="0"/>
              <a:t>and </a:t>
            </a:r>
            <a:r>
              <a:rPr lang="en-US" sz="2000" dirty="0" smtClean="0"/>
              <a:t>MSC </a:t>
            </a:r>
            <a:r>
              <a:rPr lang="en-US" sz="2000" dirty="0" err="1" smtClean="0"/>
              <a:t>immunophenotypes</a:t>
            </a:r>
            <a:r>
              <a:rPr lang="en-US" sz="2000" dirty="0" smtClean="0"/>
              <a:t> </a:t>
            </a:r>
            <a:r>
              <a:rPr lang="en-US" sz="2000" dirty="0"/>
              <a:t>are 90% </a:t>
            </a:r>
            <a:r>
              <a:rPr lang="en-US" sz="2000" dirty="0" smtClean="0"/>
              <a:t>identical. </a:t>
            </a:r>
            <a:r>
              <a:rPr lang="en-US" sz="2000" dirty="0"/>
              <a:t>Consistent </a:t>
            </a:r>
            <a:r>
              <a:rPr lang="en-US" sz="2000" dirty="0" smtClean="0"/>
              <a:t>with this</a:t>
            </a:r>
            <a:r>
              <a:rPr lang="en-US" sz="2000" dirty="0"/>
              <a:t>, the 2 cell populations display similar </a:t>
            </a:r>
            <a:r>
              <a:rPr lang="en-US" sz="2000" dirty="0" smtClean="0"/>
              <a:t>mitogen-activated protein </a:t>
            </a:r>
            <a:r>
              <a:rPr lang="en-US" sz="2000" dirty="0"/>
              <a:t>kinase phosphorylation in response to tumor </a:t>
            </a:r>
            <a:r>
              <a:rPr lang="en-US" sz="2000" dirty="0" smtClean="0"/>
              <a:t>necrosis factor-</a:t>
            </a:r>
            <a:r>
              <a:rPr lang="en-US" sz="2000" dirty="0"/>
              <a:t>, </a:t>
            </a:r>
            <a:r>
              <a:rPr lang="en-US" sz="2000" dirty="0" err="1"/>
              <a:t>lipolytic</a:t>
            </a:r>
            <a:r>
              <a:rPr lang="en-US" sz="2000" dirty="0"/>
              <a:t> responses to -adrenergic agents, </a:t>
            </a:r>
            <a:r>
              <a:rPr lang="en-US" sz="2000" dirty="0" smtClean="0"/>
              <a:t>and adiponectin </a:t>
            </a:r>
            <a:r>
              <a:rPr lang="en-US" sz="2000" dirty="0"/>
              <a:t>and leptin secretion following </a:t>
            </a:r>
            <a:r>
              <a:rPr lang="en-US" sz="2000" dirty="0" err="1" smtClean="0"/>
              <a:t>adipogenesis</a:t>
            </a:r>
            <a:r>
              <a:rPr lang="en-US" sz="2000" dirty="0" smtClean="0"/>
              <a:t>. Nevertheless</a:t>
            </a:r>
            <a:r>
              <a:rPr lang="en-US" sz="2000" dirty="0"/>
              <a:t>, differences in surface protein expression </a:t>
            </a:r>
            <a:r>
              <a:rPr lang="en-US" sz="2000" dirty="0" smtClean="0"/>
              <a:t>have been </a:t>
            </a:r>
            <a:r>
              <a:rPr lang="en-US" sz="2000" dirty="0"/>
              <a:t>noted between ASCs and MSCs. For example, the</a:t>
            </a:r>
          </a:p>
          <a:p>
            <a:r>
              <a:rPr lang="en-US" sz="2000" dirty="0"/>
              <a:t>glycoprotein CD34 is present on human </a:t>
            </a:r>
            <a:r>
              <a:rPr lang="en-US" sz="2000" dirty="0" smtClean="0"/>
              <a:t>ADSCs </a:t>
            </a:r>
            <a:r>
              <a:rPr lang="en-US" sz="2000" dirty="0"/>
              <a:t>early </a:t>
            </a:r>
            <a:r>
              <a:rPr lang="en-US" sz="2000" dirty="0" smtClean="0"/>
              <a:t>in passage </a:t>
            </a:r>
            <a:r>
              <a:rPr lang="en-US" sz="2000" dirty="0"/>
              <a:t>but has not been found on </a:t>
            </a:r>
            <a:r>
              <a:rPr lang="en-US" sz="2000" dirty="0" smtClean="0"/>
              <a:t>MSCs.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534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904" y="1283110"/>
            <a:ext cx="10176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Reprograming of human pre-adipocytes by ectopic  overexpression of lentivirus.  </a:t>
            </a:r>
            <a:r>
              <a:rPr lang="en-US" sz="2000" dirty="0">
                <a:cs typeface="Times New Roman" panose="02020603050405020304" pitchFamily="18" charset="0"/>
              </a:rPr>
              <a:t>Lentivirus that overexpresses two factor (Oct4, Klf4) or four </a:t>
            </a:r>
            <a:r>
              <a:rPr lang="en-US" sz="2000" dirty="0" err="1">
                <a:cs typeface="Times New Roman" panose="02020603050405020304" pitchFamily="18" charset="0"/>
              </a:rPr>
              <a:t>iPS</a:t>
            </a:r>
            <a:r>
              <a:rPr lang="en-US" sz="2000" dirty="0">
                <a:cs typeface="Times New Roman" panose="02020603050405020304" pitchFamily="18" charset="0"/>
              </a:rPr>
              <a:t> factor (OSKM) </a:t>
            </a:r>
            <a:r>
              <a:rPr lang="en-US" sz="2000" dirty="0" smtClean="0">
                <a:cs typeface="Times New Roman" panose="02020603050405020304" pitchFamily="18" charset="0"/>
              </a:rPr>
              <a:t>was infected </a:t>
            </a:r>
            <a:r>
              <a:rPr lang="en-US" sz="2000" dirty="0">
                <a:cs typeface="Times New Roman" panose="02020603050405020304" pitchFamily="18" charset="0"/>
              </a:rPr>
              <a:t>into human </a:t>
            </a:r>
            <a:r>
              <a:rPr lang="en-US" sz="2000" dirty="0" smtClean="0">
                <a:cs typeface="Times New Roman" panose="02020603050405020304" pitchFamily="18" charset="0"/>
              </a:rPr>
              <a:t>pre-adipocytes</a:t>
            </a:r>
            <a:r>
              <a:rPr lang="en-US" sz="2000" dirty="0">
                <a:cs typeface="Times New Roman" panose="02020603050405020304" pitchFamily="18" charset="0"/>
              </a:rPr>
              <a:t>. Cells were maintained on MEF cell supplemented with the </a:t>
            </a:r>
            <a:r>
              <a:rPr lang="en-US" sz="2000" dirty="0" smtClean="0">
                <a:cs typeface="Times New Roman" panose="02020603050405020304" pitchFamily="18" charset="0"/>
              </a:rPr>
              <a:t>mTeSR1 medium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904" y="2864773"/>
            <a:ext cx="1069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 smtClean="0">
                <a:cs typeface="Times New Roman" panose="02020603050405020304" pitchFamily="18" charset="0"/>
              </a:rPr>
              <a:t>It was reported</a:t>
            </a:r>
            <a:r>
              <a:rPr lang="en-US" sz="2000" b="0" i="0" u="none" strike="noStrike" dirty="0" smtClean="0"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smtClean="0">
                <a:cs typeface="Times New Roman" panose="02020603050405020304" pitchFamily="18" charset="0"/>
              </a:rPr>
              <a:t>that human adipocyte</a:t>
            </a:r>
            <a:r>
              <a:rPr lang="en-US" sz="2000" b="0" i="0" u="none" strike="noStrike" dirty="0" smtClean="0">
                <a:cs typeface="Times New Roman" panose="02020603050405020304" pitchFamily="18" charset="0"/>
              </a:rPr>
              <a:t> derived stem cells,</a:t>
            </a:r>
            <a:r>
              <a:rPr lang="en-US" sz="2000" b="0" i="0" u="none" strike="noStrike" baseline="0" dirty="0" smtClean="0">
                <a:cs typeface="Times New Roman" panose="02020603050405020304" pitchFamily="18" charset="0"/>
              </a:rPr>
              <a:t> ADSCs can differentiate into insulin-producing</a:t>
            </a:r>
            <a:r>
              <a:rPr lang="en-US" sz="2000" b="0" i="0" u="none" strike="noStrike" dirty="0" smtClean="0"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smtClean="0">
                <a:cs typeface="Times New Roman" panose="02020603050405020304" pitchFamily="18" charset="0"/>
              </a:rPr>
              <a:t>cells </a:t>
            </a:r>
            <a:r>
              <a:rPr lang="en-US" sz="2000" b="0" i="1" u="none" strike="noStrike" baseline="0" dirty="0" smtClean="0">
                <a:cs typeface="Times New Roman" panose="02020603050405020304" pitchFamily="18" charset="0"/>
              </a:rPr>
              <a:t>in vitro </a:t>
            </a:r>
            <a:r>
              <a:rPr lang="en-US" sz="2000" b="0" i="0" u="none" strike="noStrike" baseline="0" dirty="0" smtClean="0">
                <a:cs typeface="Times New Roman" panose="02020603050405020304" pitchFamily="18" charset="0"/>
              </a:rPr>
              <a:t>under specific medium conditions and that</a:t>
            </a:r>
            <a:r>
              <a:rPr lang="en-US" sz="2000" b="0" i="0" u="none" strike="noStrike" dirty="0" smtClean="0"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smtClean="0">
                <a:cs typeface="Times New Roman" panose="02020603050405020304" pitchFamily="18" charset="0"/>
              </a:rPr>
              <a:t>these cells express pancreatic developmental genes including</a:t>
            </a:r>
            <a:r>
              <a:rPr lang="en-US" sz="2000" b="0" i="0" u="none" strike="noStrike" dirty="0" smtClean="0"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smtClean="0">
                <a:cs typeface="Times New Roman" panose="02020603050405020304" pitchFamily="18" charset="0"/>
              </a:rPr>
              <a:t>Isl-1, Ipf-1, and Ngn-3 as well as the islet hormone</a:t>
            </a:r>
            <a:r>
              <a:rPr lang="en-US" sz="2000" b="0" i="0" u="none" strike="noStrike" dirty="0" smtClean="0"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smtClean="0">
                <a:cs typeface="Times New Roman" panose="02020603050405020304" pitchFamily="18" charset="0"/>
              </a:rPr>
              <a:t>genes, glucagon and somatostatin, although studies</a:t>
            </a:r>
            <a:r>
              <a:rPr lang="en-US" sz="2000" b="0" i="0" u="none" strike="noStrike" dirty="0" smtClean="0"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smtClean="0">
                <a:cs typeface="Times New Roman" panose="02020603050405020304" pitchFamily="18" charset="0"/>
              </a:rPr>
              <a:t>on the function of these differentiated cells are lacking.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4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22" y="1637072"/>
            <a:ext cx="10303759" cy="3778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6904" y="5607296"/>
            <a:ext cx="832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http://i0.wp.com/mirrorsmagazine.com/wp-content/uploads/2015/04/Adipose-Stem-Cell-Therapy-For-Diabetes.png</a:t>
            </a:r>
          </a:p>
        </p:txBody>
      </p:sp>
    </p:spTree>
    <p:extLst>
      <p:ext uri="{BB962C8B-B14F-4D97-AF65-F5344CB8AC3E}">
        <p14:creationId xmlns:p14="http://schemas.microsoft.com/office/powerpoint/2010/main" val="353668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425" y="1720840"/>
            <a:ext cx="10574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hormone leptin has a well-recognized role in glucose homeostasis (3). Recent studies have demonstrated that high-dose leptin administration reverses hyperglycemia and dyslipidemia in type 1 diabetic rodent models.</a:t>
            </a:r>
          </a:p>
          <a:p>
            <a:r>
              <a:rPr lang="en-US" dirty="0"/>
              <a:t>The hormone leptin has profound glucose-lowering and insulin-sensitizing action in type 1 diabetic rodent models. We hypothesized that leptin administration could reduce the dose of</a:t>
            </a:r>
          </a:p>
          <a:p>
            <a:r>
              <a:rPr lang="en-US" dirty="0"/>
              <a:t>transplanted islets required to achieve metabolic control in a mouse model of type 1 diabetes</a:t>
            </a:r>
          </a:p>
          <a:p>
            <a:r>
              <a:rPr lang="en-US" dirty="0"/>
              <a:t>We then administered 1 mg/day leptin to diabetic mice that underwent transplantation of 50 or 125 islets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06245" y="4074141"/>
            <a:ext cx="10446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Although these islet doses were insufficient to ameliorate hyperglycemia alone, co-administration of leptin with islet transplantation robustly improved control of glucose and lipid metabolism, without increasing circulating insulin levels. This study reveals that low-dose leptin administration can reduce the number of transplanted islets required to achieve metabolic control in STZ-induced diabetic mice. </a:t>
            </a:r>
            <a:r>
              <a:rPr lang="en-US" dirty="0" smtClean="0"/>
              <a:t>In Diabetes </a:t>
            </a:r>
            <a:r>
              <a:rPr lang="en-US" dirty="0"/>
              <a:t>62:2738–2746, 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6902" y="1036961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Leptin and </a:t>
            </a:r>
            <a:r>
              <a:rPr lang="en-US" sz="3200" dirty="0" smtClean="0"/>
              <a:t>Fatty </a:t>
            </a:r>
            <a:r>
              <a:rPr lang="en-US" sz="3200" dirty="0"/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192113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4" y="392921"/>
            <a:ext cx="5173282" cy="64650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9175" y="2702130"/>
            <a:ext cx="4817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://www.supplements-and-health.com/images/Garcinia-Cambogia-Side-Effects-Leptin-Benefits-For-Diabetics.jpg</a:t>
            </a:r>
          </a:p>
        </p:txBody>
      </p:sp>
    </p:spTree>
    <p:extLst>
      <p:ext uri="{BB962C8B-B14F-4D97-AF65-F5344CB8AC3E}">
        <p14:creationId xmlns:p14="http://schemas.microsoft.com/office/powerpoint/2010/main" val="23532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991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Times New Roman</vt:lpstr>
      <vt:lpstr>Office Theme</vt:lpstr>
      <vt:lpstr>Adipocyte Derived Stroma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evelina cohn</dc:creator>
  <cp:lastModifiedBy>evelina cohn</cp:lastModifiedBy>
  <cp:revision>21</cp:revision>
  <dcterms:created xsi:type="dcterms:W3CDTF">2016-02-14T13:36:27Z</dcterms:created>
  <dcterms:modified xsi:type="dcterms:W3CDTF">2016-02-19T13:06:47Z</dcterms:modified>
</cp:coreProperties>
</file>